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1" r:id="rId1"/>
  </p:sldMasterIdLst>
  <p:notesMasterIdLst>
    <p:notesMasterId r:id="rId9"/>
  </p:notesMasterIdLst>
  <p:handoutMasterIdLst>
    <p:handoutMasterId r:id="rId10"/>
  </p:handoutMasterIdLst>
  <p:sldIdLst>
    <p:sldId id="778" r:id="rId2"/>
    <p:sldId id="841" r:id="rId3"/>
    <p:sldId id="832" r:id="rId4"/>
    <p:sldId id="831" r:id="rId5"/>
    <p:sldId id="845" r:id="rId6"/>
    <p:sldId id="825" r:id="rId7"/>
    <p:sldId id="678" r:id="rId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ye" initials="n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9900CC"/>
    <a:srgbClr val="FF9900"/>
    <a:srgbClr val="EAFAF7"/>
    <a:srgbClr val="1601B1"/>
    <a:srgbClr val="08C4BE"/>
    <a:srgbClr val="BAFCE3"/>
    <a:srgbClr val="00D2AA"/>
    <a:srgbClr val="E3FDF8"/>
    <a:srgbClr val="85F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3548" autoAdjust="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>
        <p:guide orient="horz" pos="2148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E20E4-85C7-4D9E-8F9C-ED9054C0BE2F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693CA0DC-A621-43B4-8E48-AEEFFAA035B2}">
      <dgm:prSet phldrT="[文本]" custT="1"/>
      <dgm:spPr>
        <a:solidFill>
          <a:schemeClr val="accent1">
            <a:lumMod val="40000"/>
            <a:lumOff val="60000"/>
          </a:schemeClr>
        </a:solidFill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gm:spPr>
      <dgm:t>
        <a:bodyPr anchor="t"/>
        <a:lstStyle/>
        <a:p>
          <a:endParaRPr lang="en-US" altLang="zh-CN" sz="1400" b="0" smtClean="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  <a:p>
          <a:r>
            <a:rPr lang="zh-CN" altLang="en-US" sz="1600" b="0" smtClean="0">
              <a:solidFill>
                <a:schemeClr val="accent2">
                  <a:lumMod val="50000"/>
                </a:schemeClr>
              </a:solidFill>
              <a:latin typeface="宋体" pitchFamily="2" charset="-122"/>
              <a:ea typeface="宋体" pitchFamily="2" charset="-122"/>
            </a:rPr>
            <a:t>以如上的迁移的标准化方法论为指导</a:t>
          </a:r>
          <a:endParaRPr lang="en-US" altLang="zh-CN" sz="1600" b="0" smtClean="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  <a:p>
          <a:r>
            <a:rPr lang="zh-CN" altLang="en-US" sz="1600" b="0" smtClean="0">
              <a:solidFill>
                <a:schemeClr val="accent2">
                  <a:lumMod val="50000"/>
                </a:schemeClr>
              </a:solidFill>
              <a:latin typeface="宋体" pitchFamily="2" charset="-122"/>
              <a:ea typeface="宋体" pitchFamily="2" charset="-122"/>
            </a:rPr>
            <a:t>结合此次迁移的特点来实践每一个迁移的里程碑</a:t>
          </a:r>
          <a:endParaRPr lang="zh-CN" altLang="en-US" sz="1600" b="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</dgm:t>
    </dgm:pt>
    <dgm:pt modelId="{F0FE6C48-F113-4910-9181-959646F5C96A}" type="parTrans" cxnId="{3A868AA0-C1D6-4B28-9A33-4792B0AB066C}">
      <dgm:prSet/>
      <dgm:spPr/>
      <dgm:t>
        <a:bodyPr/>
        <a:lstStyle/>
        <a:p>
          <a:endParaRPr lang="zh-CN" altLang="en-US"/>
        </a:p>
      </dgm:t>
    </dgm:pt>
    <dgm:pt modelId="{59790593-A88C-4DA7-B6D5-ABBDB05BD033}" type="sibTrans" cxnId="{3A868AA0-C1D6-4B28-9A33-4792B0AB066C}">
      <dgm:prSet/>
      <dgm:spPr/>
      <dgm:t>
        <a:bodyPr/>
        <a:lstStyle/>
        <a:p>
          <a:endParaRPr lang="zh-CN" altLang="en-US"/>
        </a:p>
      </dgm:t>
    </dgm:pt>
    <dgm:pt modelId="{0C777EA5-410E-4D86-87B1-512E9EE02F14}" type="pres">
      <dgm:prSet presAssocID="{F62E20E4-85C7-4D9E-8F9C-ED9054C0BE2F}" presName="Name0" presStyleCnt="0">
        <dgm:presLayoutVars>
          <dgm:dir/>
          <dgm:animLvl val="lvl"/>
          <dgm:resizeHandles val="exact"/>
        </dgm:presLayoutVars>
      </dgm:prSet>
      <dgm:spPr/>
    </dgm:pt>
    <dgm:pt modelId="{D66F4D15-441C-4B78-9426-D8B302BE72B3}" type="pres">
      <dgm:prSet presAssocID="{693CA0DC-A621-43B4-8E48-AEEFFAA035B2}" presName="Name8" presStyleCnt="0"/>
      <dgm:spPr/>
    </dgm:pt>
    <dgm:pt modelId="{51A19A75-DEAA-4084-994D-CDCE0BDE4FAF}" type="pres">
      <dgm:prSet presAssocID="{693CA0DC-A621-43B4-8E48-AEEFFAA035B2}" presName="level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9F170B-A095-4C18-9961-6EF48CA629ED}" type="pres">
      <dgm:prSet presAssocID="{693CA0DC-A621-43B4-8E48-AEEFFAA035B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868AA0-C1D6-4B28-9A33-4792B0AB066C}" srcId="{F62E20E4-85C7-4D9E-8F9C-ED9054C0BE2F}" destId="{693CA0DC-A621-43B4-8E48-AEEFFAA035B2}" srcOrd="0" destOrd="0" parTransId="{F0FE6C48-F113-4910-9181-959646F5C96A}" sibTransId="{59790593-A88C-4DA7-B6D5-ABBDB05BD033}"/>
    <dgm:cxn modelId="{C27DE0C3-1690-4E24-850A-1FE93DCBF5DB}" type="presOf" srcId="{F62E20E4-85C7-4D9E-8F9C-ED9054C0BE2F}" destId="{0C777EA5-410E-4D86-87B1-512E9EE02F14}" srcOrd="0" destOrd="0" presId="urn:microsoft.com/office/officeart/2005/8/layout/pyramid3"/>
    <dgm:cxn modelId="{DF52D73A-2730-4840-A190-129B8E8D646F}" type="presOf" srcId="{693CA0DC-A621-43B4-8E48-AEEFFAA035B2}" destId="{51A19A75-DEAA-4084-994D-CDCE0BDE4FAF}" srcOrd="0" destOrd="0" presId="urn:microsoft.com/office/officeart/2005/8/layout/pyramid3"/>
    <dgm:cxn modelId="{753682A8-BEA6-4FA5-AC7B-37975B8779BA}" type="presOf" srcId="{693CA0DC-A621-43B4-8E48-AEEFFAA035B2}" destId="{049F170B-A095-4C18-9961-6EF48CA629ED}" srcOrd="1" destOrd="0" presId="urn:microsoft.com/office/officeart/2005/8/layout/pyramid3"/>
    <dgm:cxn modelId="{37233FF3-DE39-44AB-A572-48013ECC52B6}" type="presParOf" srcId="{0C777EA5-410E-4D86-87B1-512E9EE02F14}" destId="{D66F4D15-441C-4B78-9426-D8B302BE72B3}" srcOrd="0" destOrd="0" presId="urn:microsoft.com/office/officeart/2005/8/layout/pyramid3"/>
    <dgm:cxn modelId="{BD236BA1-C0E2-4D06-98DD-0317E191746B}" type="presParOf" srcId="{D66F4D15-441C-4B78-9426-D8B302BE72B3}" destId="{51A19A75-DEAA-4084-994D-CDCE0BDE4FAF}" srcOrd="0" destOrd="0" presId="urn:microsoft.com/office/officeart/2005/8/layout/pyramid3"/>
    <dgm:cxn modelId="{AA8E6D00-EF1B-48CA-B778-3A0AE83C9286}" type="presParOf" srcId="{D66F4D15-441C-4B78-9426-D8B302BE72B3}" destId="{049F170B-A095-4C18-9961-6EF48CA629ED}" srcOrd="1" destOrd="0" presId="urn:microsoft.com/office/officeart/2005/8/layout/pyramid3"/>
  </dgm:cxnLst>
  <dgm:bg/>
  <dgm:whole>
    <a:ln w="1270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19A75-DEAA-4084-994D-CDCE0BDE4FAF}">
      <dsp:nvSpPr>
        <dsp:cNvPr id="0" name=""/>
        <dsp:cNvSpPr/>
      </dsp:nvSpPr>
      <dsp:spPr>
        <a:xfrm rot="10800000">
          <a:off x="0" y="0"/>
          <a:ext cx="8128000" cy="1617133"/>
        </a:xfrm>
        <a:prstGeom prst="trapezoid">
          <a:avLst>
            <a:gd name="adj" fmla="val 251309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st="12700" dir="8100000" sy="-23000" kx="800400" algn="br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400" b="0" kern="1200" smtClean="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smtClean="0">
              <a:solidFill>
                <a:schemeClr val="accent2">
                  <a:lumMod val="50000"/>
                </a:schemeClr>
              </a:solidFill>
              <a:latin typeface="宋体" pitchFamily="2" charset="-122"/>
              <a:ea typeface="宋体" pitchFamily="2" charset="-122"/>
            </a:rPr>
            <a:t>以如上的迁移的标准化方法论为指导</a:t>
          </a:r>
          <a:endParaRPr lang="en-US" altLang="zh-CN" sz="1600" b="0" kern="1200" smtClean="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0" kern="1200" smtClean="0">
              <a:solidFill>
                <a:schemeClr val="accent2">
                  <a:lumMod val="50000"/>
                </a:schemeClr>
              </a:solidFill>
              <a:latin typeface="宋体" pitchFamily="2" charset="-122"/>
              <a:ea typeface="宋体" pitchFamily="2" charset="-122"/>
            </a:rPr>
            <a:t>结合此次迁移的特点来实践每一个迁移的里程碑</a:t>
          </a:r>
          <a:endParaRPr lang="zh-CN" altLang="en-US" sz="1600" b="0" kern="1200">
            <a:solidFill>
              <a:schemeClr val="accent2">
                <a:lumMod val="50000"/>
              </a:schemeClr>
            </a:solidFill>
            <a:latin typeface="宋体" pitchFamily="2" charset="-122"/>
            <a:ea typeface="宋体" pitchFamily="2" charset="-122"/>
          </a:endParaRPr>
        </a:p>
      </dsp:txBody>
      <dsp:txXfrm rot="-10800000">
        <a:off x="0" y="0"/>
        <a:ext cx="8128000" cy="1617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72573A3-B0C6-4044-9150-B509D3048F62}" type="datetimeFigureOut">
              <a:rPr lang="zh-CN" altLang="en-US"/>
              <a:pPr>
                <a:defRPr/>
              </a:pPr>
              <a:t>2017/10/17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37BF56A-EE89-4B3D-AC4C-CB72F16F7D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96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5ED9DBD7-3405-44DD-96AF-0AAB1C2C6B45}" type="datetimeFigureOut">
              <a:rPr lang="zh-CN" altLang="en-US"/>
              <a:pPr>
                <a:defRPr/>
              </a:pPr>
              <a:t>2017/10/17</a:t>
            </a:fld>
            <a:endParaRPr lang="zh-CN" altLang="en-US"/>
          </a:p>
        </p:txBody>
      </p:sp>
      <p:sp>
        <p:nvSpPr>
          <p:cNvPr id="512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B369B55-C91B-4544-9DA4-BD31BB4404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320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5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208B-ABB5-48F0-93EC-79B837E3F925}" type="slidenum">
              <a:rPr lang="zh-CN" altLang="en-US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7702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2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208B-ABB5-48F0-93EC-79B837E3F925}" type="slidenum">
              <a:rPr lang="zh-CN" altLang="en-US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804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A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4" name="Picture 2" descr="C:\Users\admin\AppData\Local\Microsoft\Windows\Temporary Internet Files\Content.Outlook\GB8MFHWU\再出发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19497" b="24629"/>
          <a:stretch/>
        </p:blipFill>
        <p:spPr bwMode="auto">
          <a:xfrm>
            <a:off x="6961094" y="4892633"/>
            <a:ext cx="5230906" cy="19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8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013"/>
            <a:ext cx="1169894" cy="519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 userDrawn="1"/>
        </p:nvSpPr>
        <p:spPr>
          <a:xfrm>
            <a:off x="11308976" y="6703983"/>
            <a:ext cx="180000" cy="154017"/>
          </a:xfrm>
          <a:prstGeom prst="rect">
            <a:avLst/>
          </a:prstGeom>
          <a:solidFill>
            <a:srgbClr val="03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3" y="6311848"/>
            <a:ext cx="5774706" cy="4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993199"/>
      </p:ext>
    </p:extLst>
  </p:cSld>
  <p:clrMapOvr>
    <a:masterClrMapping/>
  </p:clrMapOvr>
  <p:transition advClick="0" advTm="8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A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8" name="Picture 2" descr="C:\Users\admin\AppData\Local\Microsoft\Windows\Temporary Internet Files\Content.Outlook\GB8MFHWU\再出发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19497" b="24629"/>
          <a:stretch/>
        </p:blipFill>
        <p:spPr bwMode="auto">
          <a:xfrm>
            <a:off x="6961094" y="4892633"/>
            <a:ext cx="5230906" cy="19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 userDrawn="1"/>
        </p:nvSpPr>
        <p:spPr>
          <a:xfrm>
            <a:off x="11308976" y="6703983"/>
            <a:ext cx="180000" cy="154017"/>
          </a:xfrm>
          <a:prstGeom prst="rect">
            <a:avLst/>
          </a:prstGeom>
          <a:solidFill>
            <a:srgbClr val="03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文本框 4"/>
          <p:cNvSpPr txBox="1">
            <a:spLocks noChangeArrowheads="1"/>
          </p:cNvSpPr>
          <p:nvPr userDrawn="1"/>
        </p:nvSpPr>
        <p:spPr bwMode="auto">
          <a:xfrm>
            <a:off x="575982" y="141157"/>
            <a:ext cx="3811308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defRPr/>
            </a:pPr>
            <a:r>
              <a:rPr lang="zh-CN" altLang="en-US" sz="28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目录</a:t>
            </a: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3" hasCustomPrompt="1"/>
          </p:nvPr>
        </p:nvSpPr>
        <p:spPr>
          <a:xfrm>
            <a:off x="575982" y="1360047"/>
            <a:ext cx="5932394" cy="4718024"/>
          </a:xfrm>
        </p:spPr>
        <p:txBody>
          <a:bodyPr/>
          <a:lstStyle>
            <a:lvl1pPr marL="457200" indent="-457200">
              <a:lnSpc>
                <a:spcPct val="150000"/>
              </a:lnSpc>
              <a:spcAft>
                <a:spcPts val="300"/>
              </a:spcAft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单击此处编辑目录文本样式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53" y="196259"/>
            <a:ext cx="2389083" cy="434379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10395700" y="182812"/>
            <a:ext cx="0" cy="43437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1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9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0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5982" y="1089212"/>
            <a:ext cx="5443818" cy="50877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089212"/>
            <a:ext cx="5443818" cy="508775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97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981" y="75266"/>
            <a:ext cx="8748000" cy="6873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5982" y="1080661"/>
            <a:ext cx="5421594" cy="611661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5982" y="1815152"/>
            <a:ext cx="5421594" cy="4374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080661"/>
            <a:ext cx="5443818" cy="611661"/>
          </a:xfr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1815152"/>
            <a:ext cx="5443818" cy="4374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4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72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A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7" name="Picture 2" descr="C:\Users\admin\AppData\Local\Microsoft\Windows\Temporary Internet Files\Content.Outlook\GB8MFHWU\再出发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19497" b="24629"/>
          <a:stretch/>
        </p:blipFill>
        <p:spPr bwMode="auto">
          <a:xfrm>
            <a:off x="6961094" y="4892633"/>
            <a:ext cx="5230906" cy="19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013"/>
            <a:ext cx="1169894" cy="519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1"/>
          <p:cNvSpPr>
            <a:spLocks noChangeArrowheads="1"/>
          </p:cNvSpPr>
          <p:nvPr userDrawn="1"/>
        </p:nvSpPr>
        <p:spPr bwMode="auto">
          <a:xfrm>
            <a:off x="1051159" y="2089700"/>
            <a:ext cx="5321223" cy="98674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eaLnBrk="1" hangingPunct="1">
              <a:lnSpc>
                <a:spcPct val="135000"/>
              </a:lnSpc>
              <a:buFont typeface="Arial" charset="0"/>
              <a:buNone/>
              <a:defRPr/>
            </a:pPr>
            <a:r>
              <a:rPr lang="zh-CN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感谢</a:t>
            </a:r>
            <a:r>
              <a:rPr lang="en-US" altLang="zh-CN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   </a:t>
            </a:r>
            <a:r>
              <a:rPr lang="en-US" altLang="zh-CN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/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Thanks for …</a:t>
            </a:r>
            <a:endParaRPr lang="zh-CN" altLang="en-US" sz="36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/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 userDrawn="1"/>
        </p:nvSpPr>
        <p:spPr bwMode="auto">
          <a:xfrm>
            <a:off x="1063905" y="3470187"/>
            <a:ext cx="6407063" cy="73866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奋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FF505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斗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FFC0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青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春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chemeClr val="accent6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绽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00B0F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放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的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00206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精</a:t>
            </a:r>
            <a:r>
              <a:rPr lang="zh-CN" altLang="en-US" sz="2800" spc="600" dirty="0">
                <a:ln w="18415" cmpd="sng">
                  <a:noFill/>
                  <a:prstDash val="solid"/>
                </a:ln>
                <a:solidFill>
                  <a:srgbClr val="7030A0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彩</a:t>
            </a:r>
            <a:endParaRPr lang="en-US" altLang="zh-CN" sz="3200" spc="600" dirty="0">
              <a:ln w="18415" cmpd="sng">
                <a:noFill/>
                <a:prstDash val="solid"/>
              </a:ln>
              <a:solidFill>
                <a:srgbClr val="7030A0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 userDrawn="1"/>
        </p:nvGrpSpPr>
        <p:grpSpPr>
          <a:xfrm>
            <a:off x="5710690" y="3668045"/>
            <a:ext cx="79195" cy="396000"/>
            <a:chOff x="8640504" y="3717032"/>
            <a:chExt cx="216000" cy="1080120"/>
          </a:xfrm>
          <a:solidFill>
            <a:schemeClr val="bg1"/>
          </a:solidFill>
        </p:grpSpPr>
        <p:sp>
          <p:nvSpPr>
            <p:cNvPr id="20" name="梯形 19"/>
            <p:cNvSpPr/>
            <p:nvPr userDrawn="1"/>
          </p:nvSpPr>
          <p:spPr>
            <a:xfrm flipV="1">
              <a:off x="8640504" y="3717032"/>
              <a:ext cx="216000" cy="720000"/>
            </a:xfrm>
            <a:prstGeom prst="trapezoid">
              <a:avLst/>
            </a:prstGeom>
            <a:gradFill flip="none" rotWithShape="1">
              <a:gsLst>
                <a:gs pos="0">
                  <a:srgbClr val="C00000"/>
                </a:gs>
                <a:gs pos="64000">
                  <a:srgbClr val="00B050"/>
                </a:gs>
                <a:gs pos="28000">
                  <a:srgbClr val="FFFF00"/>
                </a:gs>
                <a:gs pos="100000">
                  <a:srgbClr val="7030A0"/>
                </a:gs>
              </a:gsLst>
              <a:lin ang="54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8658448" y="4617040"/>
              <a:ext cx="180112" cy="180112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1308976" y="6703983"/>
            <a:ext cx="180000" cy="154017"/>
          </a:xfrm>
          <a:prstGeom prst="rect">
            <a:avLst/>
          </a:prstGeom>
          <a:solidFill>
            <a:srgbClr val="034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3" y="6311848"/>
            <a:ext cx="5774706" cy="4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197441" y="1600206"/>
            <a:ext cx="5384800" cy="462685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pitchFamily="2" charset="2"/>
              <a:buChar char="§"/>
              <a:defRPr sz="2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1pPr>
            <a:lvl2pPr marL="742950" indent="-285750">
              <a:buFont typeface="Wingdings" pitchFamily="2" charset="2"/>
              <a:buChar char="§"/>
              <a:defRPr sz="24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2pPr>
            <a:lvl3pPr>
              <a:defRPr sz="20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3pPr>
            <a:lvl4pPr marL="1600200" indent="-228600">
              <a:buFont typeface="Segoe UI Symbol" pitchFamily="34" charset="0"/>
              <a:buChar char="⁃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4pPr>
            <a:lvl5pPr marL="2057400" indent="-228600">
              <a:buClr>
                <a:schemeClr val="accent1"/>
              </a:buClr>
              <a:buFont typeface="Wingdings" pitchFamily="2" charset="2"/>
              <a:buChar char="§"/>
              <a:defRPr sz="1800">
                <a:latin typeface="Segoe UI" panose="020B0502040204020203" pitchFamily="34" charset="0"/>
                <a:ea typeface="Segoe UI Symbol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0"/>
            <a:ext cx="12192000" cy="829002"/>
          </a:xfrm>
          <a:prstGeom prst="rect">
            <a:avLst/>
          </a:prstGeom>
          <a:solidFill>
            <a:srgbClr val="26A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5982" y="87640"/>
            <a:ext cx="8748000" cy="647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5982" y="1089212"/>
            <a:ext cx="11040036" cy="5087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76382" y="6356350"/>
            <a:ext cx="1139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B1B0860-3CE7-4EC1-80B2-E4FAEF86BBE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53" y="196259"/>
            <a:ext cx="2389083" cy="43437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0395700" y="182812"/>
            <a:ext cx="0" cy="43437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0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4" r:id="rId2"/>
    <p:sldLayoutId id="2147483863" r:id="rId3"/>
    <p:sldLayoutId id="2147483867" r:id="rId4"/>
    <p:sldLayoutId id="2147483865" r:id="rId5"/>
    <p:sldLayoutId id="2147483866" r:id="rId6"/>
    <p:sldLayoutId id="2147483868" r:id="rId7"/>
    <p:sldLayoutId id="2147483869" r:id="rId8"/>
    <p:sldLayoutId id="2147483870" r:id="rId9"/>
    <p:sldLayoutId id="2147483871" r:id="rId1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89308" y="792710"/>
            <a:ext cx="12192000" cy="2214633"/>
          </a:xfrm>
        </p:spPr>
        <p:txBody>
          <a:bodyPr>
            <a:normAutofit/>
          </a:bodyPr>
          <a:lstStyle/>
          <a:p>
            <a:r>
              <a:rPr lang="zh-CN" altLang="en-US" sz="5300" smtClean="0"/>
              <a:t>云迁移解决方案</a:t>
            </a:r>
            <a:r>
              <a:rPr lang="en-US" altLang="zh-CN" sz="5300" dirty="0"/>
              <a:t/>
            </a:r>
            <a:br>
              <a:rPr lang="en-US" altLang="zh-CN" sz="5300" dirty="0"/>
            </a:br>
            <a:endParaRPr lang="zh-CN" altLang="en-US" sz="1800" dirty="0"/>
          </a:p>
        </p:txBody>
      </p:sp>
      <p:sp>
        <p:nvSpPr>
          <p:cNvPr id="3" name="TextBox 33"/>
          <p:cNvSpPr txBox="1"/>
          <p:nvPr/>
        </p:nvSpPr>
        <p:spPr>
          <a:xfrm>
            <a:off x="4254221" y="2744340"/>
            <a:ext cx="374441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“解放号”云迁移实例分享</a:t>
            </a:r>
          </a:p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云形 6"/>
          <p:cNvSpPr/>
          <p:nvPr/>
        </p:nvSpPr>
        <p:spPr>
          <a:xfrm>
            <a:off x="4367626" y="3531140"/>
            <a:ext cx="1227053" cy="395908"/>
          </a:xfrm>
          <a:prstGeom prst="cloud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6797044" y="3531140"/>
            <a:ext cx="1201593" cy="395908"/>
          </a:xfrm>
          <a:prstGeom prst="cloud">
            <a:avLst/>
          </a:prstGeom>
          <a:solidFill>
            <a:srgbClr val="FFC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911277" y="3630117"/>
            <a:ext cx="670615" cy="19795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527381" y="5925277"/>
            <a:ext cx="518457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5413" y="1291987"/>
            <a:ext cx="10753195" cy="70788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解放号是一座桥， 搭在“</a:t>
            </a:r>
            <a:r>
              <a:rPr lang="zh-CN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  <a:r>
              <a:rPr lang="en-US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服务需求的客户（雇主）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有服务能力的企业或自由职业者（服务商）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”之间， 日达</a:t>
            </a:r>
            <a:r>
              <a:rPr lang="en-US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UV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万用户在线的</a:t>
            </a:r>
            <a:r>
              <a:rPr lang="en-US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众包服务平台</a:t>
            </a:r>
            <a:endParaRPr lang="zh-CN" altLang="en-US" sz="19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414" y="2442567"/>
            <a:ext cx="4503591" cy="3648405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innerShdw blurRad="114300">
              <a:prstClr val="black"/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1871531" y="6090973"/>
            <a:ext cx="2688299" cy="41549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阿里云部署架构图</a:t>
            </a:r>
          </a:p>
        </p:txBody>
      </p:sp>
      <p:sp>
        <p:nvSpPr>
          <p:cNvPr id="12" name="矩形 11"/>
          <p:cNvSpPr/>
          <p:nvPr/>
        </p:nvSpPr>
        <p:spPr>
          <a:xfrm>
            <a:off x="5711957" y="2468893"/>
            <a:ext cx="5760640" cy="3552395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5903979" y="2880683"/>
            <a:ext cx="5280587" cy="25840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21917" tIns="60958" rIns="121917" bIns="60958" numCol="1" anchor="ctr" anchorCtr="0" compatLnSpc="1">
            <a:spAutoFit/>
          </a:bodyPr>
          <a:lstStyle/>
          <a:p>
            <a:pPr defTabSz="1219170" eaLnBrk="1" hangingPunct="1"/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解放号是阿里云比较早期的用户，云服务器规模按需求动态弹性配置，近</a:t>
            </a:r>
            <a:r>
              <a:rPr lang="en-US" altLang="zh-CN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100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台云服务器。</a:t>
            </a:r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defTabSz="1219170" eaLnBrk="1" hangingPunct="1"/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defTabSz="1219170" eaLnBrk="1" hangingPunct="1"/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随着解放号的发展，原来的云平台已经不能满足需求，解放号运行在青岛数据中心，该数据中心设备开始大批量老化，已出现技术风险，整个数据中心需要大规模升级换代。</a:t>
            </a:r>
          </a:p>
          <a:p>
            <a:pPr defTabSz="1219170" eaLnBrk="1" hangingPunct="1"/>
            <a:endParaRPr lang="en-US" altLang="zh-CN" sz="16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defTabSz="1219170" eaLnBrk="1" hangingPunct="1"/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 鉴于此，中软国际决定将解放号从</a:t>
            </a:r>
            <a:r>
              <a:rPr lang="zh-CN" altLang="en-US" sz="1600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cs typeface="Tahoma" panose="020B0604030504040204" pitchFamily="34" charset="0"/>
              </a:rPr>
              <a:t>“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阿里云</a:t>
            </a:r>
            <a:r>
              <a:rPr lang="zh-CN" altLang="en-US" sz="1600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cs typeface="Tahoma" panose="020B0604030504040204" pitchFamily="34" charset="0"/>
              </a:rPr>
              <a:t>”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向</a:t>
            </a:r>
            <a:r>
              <a:rPr lang="zh-CN" altLang="en-US" sz="1600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cs typeface="Tahoma" panose="020B0604030504040204" pitchFamily="34" charset="0"/>
              </a:rPr>
              <a:t>“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华为云</a:t>
            </a:r>
            <a:r>
              <a:rPr lang="zh-CN" altLang="en-US" sz="1600" dirty="0">
                <a:solidFill>
                  <a:srgbClr val="7030A0"/>
                </a:solidFill>
                <a:latin typeface="Arial" panose="020B0604020202020204"/>
                <a:ea typeface="微软雅黑" panose="020B0503020204020204" pitchFamily="34" charset="-122"/>
                <a:cs typeface="Tahoma" panose="020B0604030504040204" pitchFamily="34" charset="0"/>
              </a:rPr>
              <a:t>”</a:t>
            </a:r>
            <a:r>
              <a:rPr lang="zh-CN" altLang="en-US" sz="16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进行迁移。 </a:t>
            </a:r>
            <a:endParaRPr lang="zh-CN" altLang="en-US" sz="1600" dirty="0">
              <a:solidFill>
                <a:srgbClr val="7030A0"/>
              </a:solidFill>
              <a:cs typeface="宋体" panose="02010600030101010101" pitchFamily="2" charset="-122"/>
            </a:endParaRPr>
          </a:p>
        </p:txBody>
      </p:sp>
      <p:sp>
        <p:nvSpPr>
          <p:cNvPr id="15" name="标题 2"/>
          <p:cNvSpPr txBox="1">
            <a:spLocks/>
          </p:cNvSpPr>
          <p:nvPr/>
        </p:nvSpPr>
        <p:spPr>
          <a:xfrm>
            <a:off x="307042" y="196612"/>
            <a:ext cx="8748000" cy="6476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解放</a:t>
            </a:r>
            <a:r>
              <a:rPr lang="zh-CN" altLang="en-US" smtClean="0"/>
              <a:t>号迁移背景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7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组合 103"/>
          <p:cNvGrpSpPr/>
          <p:nvPr/>
        </p:nvGrpSpPr>
        <p:grpSpPr>
          <a:xfrm>
            <a:off x="7931660" y="980374"/>
            <a:ext cx="3149591" cy="5512440"/>
            <a:chOff x="8165292" y="862615"/>
            <a:chExt cx="3250652" cy="5652514"/>
          </a:xfrm>
        </p:grpSpPr>
        <p:sp>
          <p:nvSpPr>
            <p:cNvPr id="105" name="AutoShape 51"/>
            <p:cNvSpPr>
              <a:spLocks noChangeArrowheads="1"/>
            </p:cNvSpPr>
            <p:nvPr/>
          </p:nvSpPr>
          <p:spPr bwMode="auto">
            <a:xfrm>
              <a:off x="8702694" y="1385951"/>
              <a:ext cx="2713250" cy="5129178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endParaRPr lang="en-US" altLang="zh-CN" sz="1400" kern="100" dirty="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06" name="云形 105"/>
            <p:cNvSpPr/>
            <p:nvPr/>
          </p:nvSpPr>
          <p:spPr>
            <a:xfrm>
              <a:off x="8165292" y="862615"/>
              <a:ext cx="2385563" cy="583885"/>
            </a:xfrm>
            <a:prstGeom prst="clou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阿里云部署所用服务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8878088" y="1474366"/>
              <a:ext cx="2349730" cy="38233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云服务器（</a:t>
              </a:r>
              <a:r>
                <a:rPr lang="en-US" altLang="zh-CN" sz="1400" kern="100">
                  <a:solidFill>
                    <a:srgbClr val="7030A0"/>
                  </a:solidFill>
                  <a:latin typeface="+mn-ea"/>
                </a:rPr>
                <a:t>ECS</a:t>
              </a: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）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8891969" y="3900910"/>
              <a:ext cx="2349728" cy="41018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en-US" altLang="zh-CN" sz="1400" kern="100">
                  <a:solidFill>
                    <a:srgbClr val="7030A0"/>
                  </a:solidFill>
                  <a:latin typeface="+mn-ea"/>
                </a:rPr>
                <a:t>CDN</a:t>
              </a:r>
              <a:r>
                <a:rPr lang="zh-CN" altLang="zh-CN" sz="1400" kern="100" smtClean="0">
                  <a:solidFill>
                    <a:srgbClr val="7030A0"/>
                  </a:solidFill>
                  <a:latin typeface="+mn-ea"/>
                </a:rPr>
                <a:t>服务</a:t>
              </a:r>
              <a:endParaRPr lang="zh-CN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8891969" y="3365378"/>
              <a:ext cx="2349727" cy="4699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对象存储服务（</a:t>
              </a:r>
              <a:r>
                <a:rPr lang="en-US" altLang="zh-CN" sz="1400" kern="100">
                  <a:solidFill>
                    <a:srgbClr val="7030A0"/>
                  </a:solidFill>
                  <a:latin typeface="+mn-ea"/>
                </a:rPr>
                <a:t>OSS)</a:t>
              </a:r>
            </a:p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endParaRPr lang="zh-CN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8878088" y="1915601"/>
              <a:ext cx="2349730" cy="42370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负载均衡（</a:t>
              </a:r>
              <a:r>
                <a:rPr lang="en-US" altLang="zh-CN" sz="1400" kern="100">
                  <a:solidFill>
                    <a:srgbClr val="7030A0"/>
                  </a:solidFill>
                  <a:latin typeface="+mn-ea"/>
                </a:rPr>
                <a:t>SLB</a:t>
              </a: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）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8878088" y="2409811"/>
              <a:ext cx="2349730" cy="3983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关系数据库（</a:t>
              </a:r>
              <a:r>
                <a:rPr lang="en-US" altLang="zh-CN" sz="1400" kern="100">
                  <a:solidFill>
                    <a:srgbClr val="7030A0"/>
                  </a:solidFill>
                  <a:latin typeface="+mn-ea"/>
                </a:rPr>
                <a:t>RDS</a:t>
              </a: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）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8893147" y="2879771"/>
              <a:ext cx="2356078" cy="41096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虚拟私有云</a:t>
              </a:r>
              <a:r>
                <a:rPr lang="zh-CN" altLang="zh-CN" sz="1400" kern="100" smtClean="0">
                  <a:solidFill>
                    <a:srgbClr val="7030A0"/>
                  </a:solidFill>
                  <a:latin typeface="+mn-ea"/>
                </a:rPr>
                <a:t>（</a:t>
              </a:r>
              <a:r>
                <a:rPr lang="en-US" altLang="zh-CN" sz="1400" kern="100" smtClean="0">
                  <a:solidFill>
                    <a:srgbClr val="7030A0"/>
                  </a:solidFill>
                  <a:latin typeface="+mn-ea"/>
                </a:rPr>
                <a:t>VPC</a:t>
              </a:r>
              <a:r>
                <a:rPr lang="zh-CN" altLang="zh-CN" sz="1400" kern="100" smtClean="0">
                  <a:solidFill>
                    <a:srgbClr val="7030A0"/>
                  </a:solidFill>
                  <a:latin typeface="+mn-ea"/>
                </a:rPr>
                <a:t>）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8905847" y="4377946"/>
              <a:ext cx="2349728" cy="42954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1400" kern="100">
                  <a:solidFill>
                    <a:srgbClr val="7030A0"/>
                  </a:solidFill>
                  <a:latin typeface="+mn-ea"/>
                </a:rPr>
                <a:t>弹性缓存服务 </a:t>
              </a:r>
              <a:r>
                <a:rPr lang="en-US" altLang="zh-CN" sz="1400" kern="100" smtClean="0">
                  <a:solidFill>
                    <a:srgbClr val="7030A0"/>
                  </a:solidFill>
                  <a:latin typeface="+mn-ea"/>
                </a:rPr>
                <a:t>(OCS)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8905847" y="4882682"/>
              <a:ext cx="2349727" cy="39589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zh-CN" sz="1400" kern="100">
                  <a:solidFill>
                    <a:srgbClr val="7030A0"/>
                  </a:solidFill>
                  <a:latin typeface="+mn-ea"/>
                </a:rPr>
                <a:t>域名</a:t>
              </a:r>
              <a:r>
                <a:rPr lang="zh-CN" altLang="zh-CN" sz="1400" kern="100" smtClean="0">
                  <a:solidFill>
                    <a:srgbClr val="7030A0"/>
                  </a:solidFill>
                  <a:latin typeface="+mn-ea"/>
                </a:rPr>
                <a:t>服务</a:t>
              </a:r>
              <a:r>
                <a:rPr lang="en-US" altLang="zh-CN" sz="1400" kern="100" smtClean="0">
                  <a:solidFill>
                    <a:srgbClr val="7030A0"/>
                  </a:solidFill>
                  <a:latin typeface="+mn-ea"/>
                </a:rPr>
                <a:t>(DNS)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8907025" y="5346049"/>
              <a:ext cx="2362429" cy="3990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04800"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1400" kern="100">
                  <a:solidFill>
                    <a:srgbClr val="7030A0"/>
                  </a:solidFill>
                  <a:latin typeface="+mn-ea"/>
                </a:rPr>
                <a:t>短</a:t>
              </a:r>
              <a:r>
                <a:rPr lang="zh-CN" altLang="en-US" sz="1400" kern="100" smtClean="0">
                  <a:solidFill>
                    <a:srgbClr val="7030A0"/>
                  </a:solidFill>
                  <a:latin typeface="+mn-ea"/>
                </a:rPr>
                <a:t>信服务</a:t>
              </a:r>
              <a:endParaRPr lang="en-US" altLang="zh-CN" sz="1400" kern="100">
                <a:solidFill>
                  <a:srgbClr val="7030A0"/>
                </a:solidFill>
                <a:latin typeface="+mn-ea"/>
              </a:endParaRPr>
            </a:p>
          </p:txBody>
        </p:sp>
      </p:grpSp>
      <p:sp>
        <p:nvSpPr>
          <p:cNvPr id="116" name="标题 1"/>
          <p:cNvSpPr txBox="1">
            <a:spLocks/>
          </p:cNvSpPr>
          <p:nvPr/>
        </p:nvSpPr>
        <p:spPr>
          <a:xfrm>
            <a:off x="304800" y="163841"/>
            <a:ext cx="5682871" cy="49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>
                <a:effectLst/>
              </a:rPr>
              <a:t>解放</a:t>
            </a:r>
            <a:r>
              <a:rPr lang="zh-CN" altLang="en-US" smtClean="0">
                <a:effectLst/>
              </a:rPr>
              <a:t>号系统应用逻辑架构及技术特点</a:t>
            </a:r>
            <a:endParaRPr lang="zh-CN" altLang="en-US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87" y="1018709"/>
            <a:ext cx="6172200" cy="2588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云形 154"/>
          <p:cNvSpPr/>
          <p:nvPr/>
        </p:nvSpPr>
        <p:spPr>
          <a:xfrm>
            <a:off x="580458" y="940434"/>
            <a:ext cx="2311400" cy="569416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应用逻辑架构示意图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87" y="4025178"/>
            <a:ext cx="6007100" cy="2523459"/>
          </a:xfrm>
          <a:prstGeom prst="rect">
            <a:avLst/>
          </a:prstGeom>
        </p:spPr>
      </p:pic>
      <p:sp>
        <p:nvSpPr>
          <p:cNvPr id="69" name="云形 68"/>
          <p:cNvSpPr/>
          <p:nvPr/>
        </p:nvSpPr>
        <p:spPr>
          <a:xfrm>
            <a:off x="417864" y="3678284"/>
            <a:ext cx="2311400" cy="569416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系统应用框架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641369" y="5854727"/>
            <a:ext cx="2288982" cy="38919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indent="304800">
              <a:lnSpc>
                <a:spcPct val="115000"/>
              </a:lnSpc>
              <a:spcAft>
                <a:spcPts val="0"/>
              </a:spcAft>
            </a:pPr>
            <a:r>
              <a:rPr lang="zh-CN" altLang="en-US" sz="1400" kern="100" smtClean="0">
                <a:solidFill>
                  <a:srgbClr val="7030A0"/>
                </a:solidFill>
                <a:latin typeface="+mn-ea"/>
              </a:rPr>
              <a:t>云       盾</a:t>
            </a:r>
            <a:endParaRPr lang="en-US" altLang="zh-CN" sz="1400" kern="100">
              <a:solidFill>
                <a:srgbClr val="7030A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708158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901021" y="917561"/>
            <a:ext cx="9884461" cy="3373983"/>
            <a:chOff x="366452" y="1528148"/>
            <a:chExt cx="11484389" cy="4715602"/>
          </a:xfrm>
        </p:grpSpPr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6152134" y="1951245"/>
              <a:ext cx="2790205" cy="37871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marL="112671" indent="-112671">
                <a:lnSpc>
                  <a:spcPct val="85000"/>
                </a:lnSpc>
                <a:buClr>
                  <a:srgbClr val="FFE100"/>
                </a:buClr>
                <a:defRPr/>
              </a:pPr>
              <a:endParaRPr lang="zh-CN" altLang="en-US" sz="13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8860598" y="1958238"/>
              <a:ext cx="2803729" cy="37802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marL="112671" indent="-112671">
                <a:lnSpc>
                  <a:spcPct val="85000"/>
                </a:lnSpc>
                <a:buClr>
                  <a:srgbClr val="FFE100"/>
                </a:buClr>
                <a:defRPr/>
              </a:pPr>
              <a:endParaRPr lang="zh-CN" altLang="en-US" sz="13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 Box 2"/>
            <p:cNvSpPr txBox="1">
              <a:spLocks noChangeArrowheads="1"/>
            </p:cNvSpPr>
            <p:nvPr/>
          </p:nvSpPr>
          <p:spPr bwMode="auto">
            <a:xfrm>
              <a:off x="3245867" y="1937597"/>
              <a:ext cx="2920448" cy="37881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marL="112671" indent="-112671">
                <a:lnSpc>
                  <a:spcPct val="85000"/>
                </a:lnSpc>
                <a:buClr>
                  <a:srgbClr val="6EBB1F"/>
                </a:buClr>
                <a:defRPr/>
              </a:pPr>
              <a:endParaRPr lang="zh-CN" altLang="en-US" sz="13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369734" y="1966179"/>
              <a:ext cx="2917953" cy="37595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marL="112671" indent="-112671">
                <a:lnSpc>
                  <a:spcPct val="85000"/>
                </a:lnSpc>
                <a:buClr>
                  <a:srgbClr val="5991A5"/>
                </a:buClr>
                <a:defRPr/>
              </a:pPr>
              <a:endParaRPr lang="zh-CN" altLang="en-US" sz="13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Rectangle 49"/>
            <p:cNvSpPr>
              <a:spLocks noChangeArrowheads="1"/>
            </p:cNvSpPr>
            <p:nvPr/>
          </p:nvSpPr>
          <p:spPr bwMode="auto">
            <a:xfrm>
              <a:off x="434928" y="2556866"/>
              <a:ext cx="1037662" cy="609741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信息收集</a:t>
              </a:r>
              <a:endParaRPr lang="en-US" altLang="zh-CN" sz="12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49" name="Rectangle 50"/>
            <p:cNvSpPr>
              <a:spLocks noChangeArrowheads="1"/>
            </p:cNvSpPr>
            <p:nvPr/>
          </p:nvSpPr>
          <p:spPr bwMode="auto">
            <a:xfrm>
              <a:off x="433339" y="2548926"/>
              <a:ext cx="203200" cy="152435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en-US" altLang="zh-CN" sz="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50" name="AutoShape 65"/>
            <p:cNvSpPr>
              <a:spLocks noChangeArrowheads="1"/>
            </p:cNvSpPr>
            <p:nvPr/>
          </p:nvSpPr>
          <p:spPr bwMode="gray">
            <a:xfrm>
              <a:off x="376200" y="5554505"/>
              <a:ext cx="11474641" cy="689245"/>
            </a:xfrm>
            <a:prstGeom prst="rightArrow">
              <a:avLst>
                <a:gd name="adj1" fmla="val 91667"/>
                <a:gd name="adj2" fmla="val 59762"/>
              </a:avLst>
            </a:prstGeom>
            <a:solidFill>
              <a:srgbClr val="0070C0">
                <a:alpha val="70000"/>
              </a:srgbClr>
            </a:solidFill>
            <a:ln w="19050">
              <a:solidFill>
                <a:schemeClr val="bg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68562" tIns="34281" rIns="68562" bIns="34281" anchor="ctr"/>
            <a:lstStyle/>
            <a:p>
              <a:pPr eaLnBrk="0" hangingPunct="0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项目管理与专业服务</a:t>
              </a:r>
            </a:p>
          </p:txBody>
        </p:sp>
        <p:grpSp>
          <p:nvGrpSpPr>
            <p:cNvPr id="51" name="组合 105"/>
            <p:cNvGrpSpPr/>
            <p:nvPr/>
          </p:nvGrpSpPr>
          <p:grpSpPr>
            <a:xfrm>
              <a:off x="1899454" y="3458995"/>
              <a:ext cx="1203888" cy="609741"/>
              <a:chOff x="1649137" y="2636427"/>
              <a:chExt cx="902681" cy="457200"/>
            </a:xfrm>
          </p:grpSpPr>
          <p:sp>
            <p:nvSpPr>
              <p:cNvPr id="131" name="Rectangle 49"/>
              <p:cNvSpPr>
                <a:spLocks noChangeArrowheads="1"/>
              </p:cNvSpPr>
              <p:nvPr/>
            </p:nvSpPr>
            <p:spPr bwMode="auto">
              <a:xfrm>
                <a:off x="1650328" y="2636427"/>
                <a:ext cx="901490" cy="457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wrap="none" lIns="68562" tIns="34281" rIns="68562" bIns="34281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风险评估</a:t>
                </a:r>
              </a:p>
            </p:txBody>
          </p:sp>
          <p:sp>
            <p:nvSpPr>
              <p:cNvPr id="132" name="Rectangle 50"/>
              <p:cNvSpPr>
                <a:spLocks noChangeArrowheads="1"/>
              </p:cNvSpPr>
              <p:nvPr/>
            </p:nvSpPr>
            <p:spPr bwMode="auto">
              <a:xfrm>
                <a:off x="1649137" y="2641190"/>
                <a:ext cx="152360" cy="114300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68562" tIns="34281" rIns="68562" bIns="34281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</a:p>
            </p:txBody>
          </p:sp>
        </p:grpSp>
        <p:grpSp>
          <p:nvGrpSpPr>
            <p:cNvPr id="52" name="组合 93"/>
            <p:cNvGrpSpPr/>
            <p:nvPr/>
          </p:nvGrpSpPr>
          <p:grpSpPr>
            <a:xfrm>
              <a:off x="1890247" y="2559005"/>
              <a:ext cx="1227268" cy="609741"/>
              <a:chOff x="1557170" y="1940325"/>
              <a:chExt cx="920211" cy="457200"/>
            </a:xfrm>
          </p:grpSpPr>
          <p:sp>
            <p:nvSpPr>
              <p:cNvPr id="129" name="Rectangle 49"/>
              <p:cNvSpPr>
                <a:spLocks noChangeArrowheads="1"/>
              </p:cNvSpPr>
              <p:nvPr/>
            </p:nvSpPr>
            <p:spPr bwMode="auto">
              <a:xfrm>
                <a:off x="1557170" y="1940325"/>
                <a:ext cx="920211" cy="457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wrap="none" lIns="68562" tIns="34281" rIns="68562" bIns="34281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业务关联性分析</a:t>
                </a:r>
              </a:p>
            </p:txBody>
          </p:sp>
          <p:sp>
            <p:nvSpPr>
              <p:cNvPr id="130" name="Rectangle 50"/>
              <p:cNvSpPr>
                <a:spLocks noChangeArrowheads="1"/>
              </p:cNvSpPr>
              <p:nvPr/>
            </p:nvSpPr>
            <p:spPr bwMode="auto">
              <a:xfrm>
                <a:off x="1560263" y="1945087"/>
                <a:ext cx="152360" cy="114300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68562" tIns="34281" rIns="68562" bIns="34281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</a:p>
            </p:txBody>
          </p:sp>
        </p:grp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 flipH="1">
              <a:off x="1508191" y="2873183"/>
              <a:ext cx="336088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Line 13"/>
            <p:cNvSpPr>
              <a:spLocks noChangeShapeType="1"/>
            </p:cNvSpPr>
            <p:nvPr/>
          </p:nvSpPr>
          <p:spPr bwMode="auto">
            <a:xfrm>
              <a:off x="2482279" y="3168746"/>
              <a:ext cx="0" cy="2634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5" name="组合 109"/>
            <p:cNvGrpSpPr/>
            <p:nvPr/>
          </p:nvGrpSpPr>
          <p:grpSpPr>
            <a:xfrm>
              <a:off x="1899028" y="4344805"/>
              <a:ext cx="1201897" cy="609741"/>
              <a:chOff x="1606286" y="3279365"/>
              <a:chExt cx="901188" cy="457200"/>
            </a:xfrm>
          </p:grpSpPr>
          <p:sp>
            <p:nvSpPr>
              <p:cNvPr id="127" name="Rectangle 49"/>
              <p:cNvSpPr>
                <a:spLocks noChangeArrowheads="1"/>
              </p:cNvSpPr>
              <p:nvPr/>
            </p:nvSpPr>
            <p:spPr bwMode="auto">
              <a:xfrm>
                <a:off x="1607474" y="3279365"/>
                <a:ext cx="900000" cy="457200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迁移策略</a:t>
                </a:r>
              </a:p>
            </p:txBody>
          </p:sp>
          <p:sp>
            <p:nvSpPr>
              <p:cNvPr id="128" name="Rectangle 50"/>
              <p:cNvSpPr>
                <a:spLocks noChangeArrowheads="1"/>
              </p:cNvSpPr>
              <p:nvPr/>
            </p:nvSpPr>
            <p:spPr bwMode="auto">
              <a:xfrm>
                <a:off x="1606286" y="3284127"/>
                <a:ext cx="152360" cy="114300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12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4</a:t>
                </a:r>
              </a:p>
            </p:txBody>
          </p:sp>
        </p:grp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2482279" y="4114673"/>
              <a:ext cx="0" cy="215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 flipH="1">
              <a:off x="2507759" y="4949781"/>
              <a:ext cx="0" cy="2964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 flipH="1">
              <a:off x="2524823" y="5244795"/>
              <a:ext cx="11523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Line 47"/>
            <p:cNvSpPr>
              <a:spLocks noChangeShapeType="1"/>
            </p:cNvSpPr>
            <p:nvPr/>
          </p:nvSpPr>
          <p:spPr bwMode="auto">
            <a:xfrm>
              <a:off x="3673428" y="2501289"/>
              <a:ext cx="0" cy="2736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Line 48"/>
            <p:cNvSpPr>
              <a:spLocks noChangeShapeType="1"/>
            </p:cNvSpPr>
            <p:nvPr/>
          </p:nvSpPr>
          <p:spPr bwMode="auto">
            <a:xfrm flipH="1">
              <a:off x="3670254" y="2498225"/>
              <a:ext cx="3841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Rectangle 49"/>
            <p:cNvSpPr>
              <a:spLocks noChangeArrowheads="1"/>
            </p:cNvSpPr>
            <p:nvPr/>
          </p:nvSpPr>
          <p:spPr bwMode="auto">
            <a:xfrm>
              <a:off x="6933358" y="3892410"/>
              <a:ext cx="1320800" cy="53773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迁移演练</a:t>
              </a:r>
            </a:p>
          </p:txBody>
        </p:sp>
        <p:sp>
          <p:nvSpPr>
            <p:cNvPr id="62" name="Line 13"/>
            <p:cNvSpPr>
              <a:spLocks noChangeShapeType="1"/>
            </p:cNvSpPr>
            <p:nvPr/>
          </p:nvSpPr>
          <p:spPr bwMode="auto">
            <a:xfrm>
              <a:off x="7593758" y="2884298"/>
              <a:ext cx="0" cy="215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Line 48"/>
            <p:cNvSpPr>
              <a:spLocks noChangeShapeType="1"/>
            </p:cNvSpPr>
            <p:nvPr/>
          </p:nvSpPr>
          <p:spPr bwMode="auto">
            <a:xfrm flipH="1" flipV="1">
              <a:off x="7952409" y="5044538"/>
              <a:ext cx="11525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Line 47"/>
            <p:cNvSpPr>
              <a:spLocks noChangeShapeType="1"/>
            </p:cNvSpPr>
            <p:nvPr/>
          </p:nvSpPr>
          <p:spPr bwMode="auto">
            <a:xfrm>
              <a:off x="9104263" y="2436187"/>
              <a:ext cx="26594" cy="2608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Line 48"/>
            <p:cNvSpPr>
              <a:spLocks noChangeShapeType="1"/>
            </p:cNvSpPr>
            <p:nvPr/>
          </p:nvSpPr>
          <p:spPr bwMode="auto">
            <a:xfrm flipH="1" flipV="1">
              <a:off x="9104265" y="2425073"/>
              <a:ext cx="579438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Rectangle 49"/>
            <p:cNvSpPr>
              <a:spLocks noChangeArrowheads="1"/>
            </p:cNvSpPr>
            <p:nvPr/>
          </p:nvSpPr>
          <p:spPr bwMode="auto">
            <a:xfrm>
              <a:off x="6919570" y="4721436"/>
              <a:ext cx="1320800" cy="53019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迁移实施</a:t>
              </a:r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>
              <a:off x="7593758" y="3572458"/>
              <a:ext cx="0" cy="2874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7593758" y="4422610"/>
              <a:ext cx="0" cy="2874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TextBox 22"/>
            <p:cNvSpPr txBox="1">
              <a:spLocks noChangeArrowheads="1"/>
            </p:cNvSpPr>
            <p:nvPr/>
          </p:nvSpPr>
          <p:spPr bwMode="auto">
            <a:xfrm>
              <a:off x="9296352" y="3703306"/>
              <a:ext cx="2233612" cy="207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62" tIns="34281" rIns="68562" bIns="34281">
              <a:spAutoFit/>
            </a:bodyPr>
            <a:lstStyle/>
            <a:p>
              <a:pPr>
                <a:defRPr/>
              </a:pPr>
              <a:endParaRPr lang="zh-CN" altLang="en-US" sz="9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Text Box 31"/>
            <p:cNvSpPr txBox="1">
              <a:spLocks noChangeArrowheads="1"/>
            </p:cNvSpPr>
            <p:nvPr/>
          </p:nvSpPr>
          <p:spPr bwMode="auto">
            <a:xfrm>
              <a:off x="3281484" y="5681586"/>
              <a:ext cx="2832838" cy="5503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ctr" defTabSz="783938">
                <a:lnSpc>
                  <a:spcPct val="150000"/>
                </a:lnSpc>
                <a:tabLst>
                  <a:tab pos="266603" algn="l"/>
                </a:tabLst>
              </a:pPr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业务平滑迁移</a:t>
              </a:r>
              <a:endParaRPr lang="en-US" altLang="zh-CN" sz="1200" b="1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10321878" y="2704536"/>
              <a:ext cx="0" cy="215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Line 13"/>
            <p:cNvSpPr>
              <a:spLocks noChangeShapeType="1"/>
            </p:cNvSpPr>
            <p:nvPr/>
          </p:nvSpPr>
          <p:spPr bwMode="auto">
            <a:xfrm>
              <a:off x="10348865" y="3582627"/>
              <a:ext cx="0" cy="215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Line 13"/>
            <p:cNvSpPr>
              <a:spLocks noChangeShapeType="1"/>
            </p:cNvSpPr>
            <p:nvPr/>
          </p:nvSpPr>
          <p:spPr bwMode="auto">
            <a:xfrm>
              <a:off x="10358390" y="4460719"/>
              <a:ext cx="0" cy="215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4" name="组合 83"/>
            <p:cNvGrpSpPr/>
            <p:nvPr/>
          </p:nvGrpSpPr>
          <p:grpSpPr>
            <a:xfrm>
              <a:off x="4063952" y="2211749"/>
              <a:ext cx="1323975" cy="510481"/>
              <a:chOff x="4297363" y="2181183"/>
              <a:chExt cx="1323975" cy="510481"/>
            </a:xfrm>
          </p:grpSpPr>
          <p:sp>
            <p:nvSpPr>
              <p:cNvPr id="125" name="Rectangle 49"/>
              <p:cNvSpPr>
                <a:spLocks noChangeArrowheads="1"/>
              </p:cNvSpPr>
              <p:nvPr/>
            </p:nvSpPr>
            <p:spPr bwMode="auto">
              <a:xfrm>
                <a:off x="4300538" y="2181183"/>
                <a:ext cx="1320800" cy="51048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流程规划</a:t>
                </a:r>
              </a:p>
            </p:txBody>
          </p:sp>
          <p:sp>
            <p:nvSpPr>
              <p:cNvPr id="126" name="Rectangle 50"/>
              <p:cNvSpPr>
                <a:spLocks noChangeArrowheads="1"/>
              </p:cNvSpPr>
              <p:nvPr/>
            </p:nvSpPr>
            <p:spPr bwMode="auto">
              <a:xfrm>
                <a:off x="4297363" y="2193499"/>
                <a:ext cx="203200" cy="152401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5</a:t>
                </a:r>
              </a:p>
            </p:txBody>
          </p:sp>
        </p:grpSp>
        <p:grpSp>
          <p:nvGrpSpPr>
            <p:cNvPr id="75" name="组合 86"/>
            <p:cNvGrpSpPr/>
            <p:nvPr/>
          </p:nvGrpSpPr>
          <p:grpSpPr>
            <a:xfrm>
              <a:off x="4065551" y="2996080"/>
              <a:ext cx="1329940" cy="537708"/>
              <a:chOff x="4002087" y="2989262"/>
              <a:chExt cx="1460562" cy="537709"/>
            </a:xfrm>
          </p:grpSpPr>
          <p:sp>
            <p:nvSpPr>
              <p:cNvPr id="123" name="Rectangle 49"/>
              <p:cNvSpPr>
                <a:spLocks noChangeArrowheads="1"/>
              </p:cNvSpPr>
              <p:nvPr/>
            </p:nvSpPr>
            <p:spPr bwMode="auto">
              <a:xfrm>
                <a:off x="4002087" y="2989262"/>
                <a:ext cx="1460562" cy="537709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迁移解决方案</a:t>
                </a:r>
                <a:endParaRPr lang="en-US" altLang="zh-CN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24" name="Rectangle 50"/>
              <p:cNvSpPr>
                <a:spLocks noChangeArrowheads="1"/>
              </p:cNvSpPr>
              <p:nvPr/>
            </p:nvSpPr>
            <p:spPr bwMode="auto">
              <a:xfrm>
                <a:off x="4002088" y="2995613"/>
                <a:ext cx="203200" cy="152400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6</a:t>
                </a:r>
              </a:p>
            </p:txBody>
          </p:sp>
        </p:grpSp>
        <p:sp>
          <p:nvSpPr>
            <p:cNvPr id="76" name="Line 13"/>
            <p:cNvSpPr>
              <a:spLocks noChangeShapeType="1"/>
            </p:cNvSpPr>
            <p:nvPr/>
          </p:nvSpPr>
          <p:spPr bwMode="auto">
            <a:xfrm>
              <a:off x="4733877" y="2772180"/>
              <a:ext cx="0" cy="2159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7" name="组合 90"/>
            <p:cNvGrpSpPr/>
            <p:nvPr/>
          </p:nvGrpSpPr>
          <p:grpSpPr>
            <a:xfrm>
              <a:off x="3792324" y="4756946"/>
              <a:ext cx="1119353" cy="440008"/>
              <a:chOff x="4025734" y="4726378"/>
              <a:chExt cx="1119353" cy="440009"/>
            </a:xfrm>
          </p:grpSpPr>
          <p:sp>
            <p:nvSpPr>
              <p:cNvPr id="121" name="Rectangle 49"/>
              <p:cNvSpPr>
                <a:spLocks noChangeArrowheads="1"/>
              </p:cNvSpPr>
              <p:nvPr/>
            </p:nvSpPr>
            <p:spPr bwMode="auto">
              <a:xfrm>
                <a:off x="4025734" y="4726378"/>
                <a:ext cx="1119353" cy="440009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技术准备</a:t>
                </a:r>
              </a:p>
            </p:txBody>
          </p:sp>
          <p:sp>
            <p:nvSpPr>
              <p:cNvPr id="122" name="Rectangle 50"/>
              <p:cNvSpPr>
                <a:spLocks noChangeArrowheads="1"/>
              </p:cNvSpPr>
              <p:nvPr/>
            </p:nvSpPr>
            <p:spPr bwMode="auto">
              <a:xfrm>
                <a:off x="4039343" y="4733400"/>
                <a:ext cx="160338" cy="152400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8</a:t>
                </a:r>
              </a:p>
            </p:txBody>
          </p:sp>
        </p:grpSp>
        <p:grpSp>
          <p:nvGrpSpPr>
            <p:cNvPr id="78" name="组合 93"/>
            <p:cNvGrpSpPr/>
            <p:nvPr/>
          </p:nvGrpSpPr>
          <p:grpSpPr>
            <a:xfrm>
              <a:off x="4149678" y="4423469"/>
              <a:ext cx="1157181" cy="322263"/>
              <a:chOff x="4383088" y="3597275"/>
              <a:chExt cx="1157181" cy="322263"/>
            </a:xfrm>
          </p:grpSpPr>
          <p:sp>
            <p:nvSpPr>
              <p:cNvPr id="117" name="Line 47"/>
              <p:cNvSpPr>
                <a:spLocks noChangeShapeType="1"/>
              </p:cNvSpPr>
              <p:nvPr/>
            </p:nvSpPr>
            <p:spPr bwMode="auto">
              <a:xfrm>
                <a:off x="4954588" y="3597275"/>
                <a:ext cx="0" cy="144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8" name="Line 48"/>
              <p:cNvSpPr>
                <a:spLocks noChangeShapeType="1"/>
              </p:cNvSpPr>
              <p:nvPr/>
            </p:nvSpPr>
            <p:spPr bwMode="auto">
              <a:xfrm flipH="1">
                <a:off x="4383088" y="3735494"/>
                <a:ext cx="115093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9" name="Line 47"/>
              <p:cNvSpPr>
                <a:spLocks noChangeShapeType="1"/>
              </p:cNvSpPr>
              <p:nvPr/>
            </p:nvSpPr>
            <p:spPr bwMode="auto">
              <a:xfrm>
                <a:off x="4383088" y="3740150"/>
                <a:ext cx="0" cy="179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/>
                <a:tailEnd type="triangle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0" name="Line 47"/>
              <p:cNvSpPr>
                <a:spLocks noChangeShapeType="1"/>
              </p:cNvSpPr>
              <p:nvPr/>
            </p:nvSpPr>
            <p:spPr bwMode="auto">
              <a:xfrm>
                <a:off x="5540269" y="3740150"/>
                <a:ext cx="0" cy="1793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/>
                <a:tailEnd type="triangle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1600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9" name="Line 48"/>
            <p:cNvSpPr>
              <a:spLocks noChangeShapeType="1"/>
            </p:cNvSpPr>
            <p:nvPr/>
          </p:nvSpPr>
          <p:spPr bwMode="auto">
            <a:xfrm flipH="1">
              <a:off x="4744927" y="5531030"/>
              <a:ext cx="183933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Line 47"/>
            <p:cNvSpPr>
              <a:spLocks noChangeShapeType="1"/>
            </p:cNvSpPr>
            <p:nvPr/>
          </p:nvSpPr>
          <p:spPr bwMode="auto">
            <a:xfrm>
              <a:off x="4161552" y="5221531"/>
              <a:ext cx="0" cy="1444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Line 47"/>
            <p:cNvSpPr>
              <a:spLocks noChangeShapeType="1"/>
            </p:cNvSpPr>
            <p:nvPr/>
          </p:nvSpPr>
          <p:spPr bwMode="auto">
            <a:xfrm>
              <a:off x="5316428" y="5221531"/>
              <a:ext cx="0" cy="1444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Line 48"/>
            <p:cNvSpPr>
              <a:spLocks noChangeShapeType="1"/>
            </p:cNvSpPr>
            <p:nvPr/>
          </p:nvSpPr>
          <p:spPr bwMode="auto">
            <a:xfrm flipH="1">
              <a:off x="4161552" y="5364405"/>
              <a:ext cx="115093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Line 47"/>
            <p:cNvSpPr>
              <a:spLocks noChangeShapeType="1"/>
            </p:cNvSpPr>
            <p:nvPr/>
          </p:nvSpPr>
          <p:spPr bwMode="auto">
            <a:xfrm>
              <a:off x="4747339" y="5375518"/>
              <a:ext cx="0" cy="1444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4" name="组合 105"/>
            <p:cNvGrpSpPr/>
            <p:nvPr/>
          </p:nvGrpSpPr>
          <p:grpSpPr>
            <a:xfrm>
              <a:off x="4075448" y="3849124"/>
              <a:ext cx="1329941" cy="537708"/>
              <a:chOff x="4308858" y="3818556"/>
              <a:chExt cx="1329940" cy="537709"/>
            </a:xfrm>
          </p:grpSpPr>
          <p:sp>
            <p:nvSpPr>
              <p:cNvPr id="115" name="Rectangle 49"/>
              <p:cNvSpPr>
                <a:spLocks noChangeArrowheads="1"/>
              </p:cNvSpPr>
              <p:nvPr/>
            </p:nvSpPr>
            <p:spPr bwMode="auto">
              <a:xfrm>
                <a:off x="4308858" y="3818556"/>
                <a:ext cx="1329940" cy="537709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应急预案</a:t>
                </a:r>
                <a:endParaRPr lang="en-US" altLang="zh-CN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16" name="Rectangle 50"/>
              <p:cNvSpPr>
                <a:spLocks noChangeArrowheads="1"/>
              </p:cNvSpPr>
              <p:nvPr/>
            </p:nvSpPr>
            <p:spPr bwMode="auto">
              <a:xfrm>
                <a:off x="4316140" y="3826885"/>
                <a:ext cx="161925" cy="152399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7</a:t>
                </a:r>
              </a:p>
            </p:txBody>
          </p:sp>
        </p:grpSp>
        <p:sp>
          <p:nvSpPr>
            <p:cNvPr id="85" name="Line 13"/>
            <p:cNvSpPr>
              <a:spLocks noChangeShapeType="1"/>
            </p:cNvSpPr>
            <p:nvPr/>
          </p:nvSpPr>
          <p:spPr bwMode="auto">
            <a:xfrm>
              <a:off x="4743777" y="3565830"/>
              <a:ext cx="0" cy="2767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Rectangle 49"/>
            <p:cNvSpPr>
              <a:spLocks noChangeArrowheads="1"/>
            </p:cNvSpPr>
            <p:nvPr/>
          </p:nvSpPr>
          <p:spPr bwMode="auto">
            <a:xfrm>
              <a:off x="5018802" y="4756947"/>
              <a:ext cx="1017958" cy="444025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迁移手册</a:t>
              </a:r>
              <a:endParaRPr lang="en-US" altLang="zh-CN" sz="1200" kern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87" name="Rectangle 50"/>
            <p:cNvSpPr>
              <a:spLocks noChangeArrowheads="1"/>
            </p:cNvSpPr>
            <p:nvPr/>
          </p:nvSpPr>
          <p:spPr bwMode="auto">
            <a:xfrm>
              <a:off x="5023705" y="4756504"/>
              <a:ext cx="160338" cy="152401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en-US" altLang="zh-CN" sz="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9</a:t>
              </a:r>
            </a:p>
          </p:txBody>
        </p:sp>
        <p:sp>
          <p:nvSpPr>
            <p:cNvPr id="88" name="Line 47"/>
            <p:cNvSpPr>
              <a:spLocks noChangeShapeType="1"/>
            </p:cNvSpPr>
            <p:nvPr/>
          </p:nvSpPr>
          <p:spPr bwMode="auto">
            <a:xfrm>
              <a:off x="6584256" y="2623562"/>
              <a:ext cx="0" cy="28949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Line 48"/>
            <p:cNvSpPr>
              <a:spLocks noChangeShapeType="1"/>
            </p:cNvSpPr>
            <p:nvPr/>
          </p:nvSpPr>
          <p:spPr bwMode="auto">
            <a:xfrm flipH="1">
              <a:off x="6587416" y="2623862"/>
              <a:ext cx="2848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/>
            </a:ln>
            <a:effectLst/>
          </p:spPr>
          <p:txBody>
            <a:bodyPr lIns="68562" tIns="34281" rIns="68562" bIns="34281"/>
            <a:lstStyle/>
            <a:p>
              <a:pPr eaLnBrk="0" hangingPunct="0">
                <a:defRPr/>
              </a:pPr>
              <a:endParaRPr lang="en-US" sz="16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Rectangle 49"/>
            <p:cNvSpPr>
              <a:spLocks noChangeArrowheads="1"/>
            </p:cNvSpPr>
            <p:nvPr/>
          </p:nvSpPr>
          <p:spPr bwMode="auto">
            <a:xfrm>
              <a:off x="6933358" y="3100323"/>
              <a:ext cx="1320800" cy="609741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环境准备</a:t>
              </a:r>
            </a:p>
          </p:txBody>
        </p:sp>
        <p:sp>
          <p:nvSpPr>
            <p:cNvPr id="91" name="Rectangle 50"/>
            <p:cNvSpPr>
              <a:spLocks noChangeArrowheads="1"/>
            </p:cNvSpPr>
            <p:nvPr/>
          </p:nvSpPr>
          <p:spPr bwMode="auto">
            <a:xfrm>
              <a:off x="6947007" y="3113970"/>
              <a:ext cx="203200" cy="152435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en-US" altLang="zh-CN" sz="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11</a:t>
              </a:r>
            </a:p>
          </p:txBody>
        </p:sp>
        <p:grpSp>
          <p:nvGrpSpPr>
            <p:cNvPr id="92" name="组合 120"/>
            <p:cNvGrpSpPr/>
            <p:nvPr/>
          </p:nvGrpSpPr>
          <p:grpSpPr>
            <a:xfrm>
              <a:off x="6933358" y="2308234"/>
              <a:ext cx="1320800" cy="609741"/>
              <a:chOff x="7537747" y="2277666"/>
              <a:chExt cx="1320800" cy="609741"/>
            </a:xfrm>
          </p:grpSpPr>
          <p:sp>
            <p:nvSpPr>
              <p:cNvPr id="113" name="Rectangle 49"/>
              <p:cNvSpPr>
                <a:spLocks noChangeArrowheads="1"/>
              </p:cNvSpPr>
              <p:nvPr/>
            </p:nvSpPr>
            <p:spPr bwMode="auto">
              <a:xfrm>
                <a:off x="7537747" y="2277666"/>
                <a:ext cx="1320800" cy="60974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实施研讨</a:t>
                </a:r>
                <a:endParaRPr lang="en-US" altLang="zh-CN" sz="1200" kern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114" name="Rectangle 50"/>
              <p:cNvSpPr>
                <a:spLocks noChangeArrowheads="1"/>
              </p:cNvSpPr>
              <p:nvPr/>
            </p:nvSpPr>
            <p:spPr bwMode="auto">
              <a:xfrm>
                <a:off x="7551395" y="2291314"/>
                <a:ext cx="203200" cy="152435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10</a:t>
                </a:r>
              </a:p>
            </p:txBody>
          </p:sp>
        </p:grpSp>
        <p:sp>
          <p:nvSpPr>
            <p:cNvPr id="93" name="Rectangle 50"/>
            <p:cNvSpPr>
              <a:spLocks noChangeArrowheads="1"/>
            </p:cNvSpPr>
            <p:nvPr/>
          </p:nvSpPr>
          <p:spPr bwMode="auto">
            <a:xfrm>
              <a:off x="6944297" y="3906058"/>
              <a:ext cx="203200" cy="152435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en-US" altLang="zh-CN" sz="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12</a:t>
              </a:r>
            </a:p>
          </p:txBody>
        </p:sp>
        <p:sp>
          <p:nvSpPr>
            <p:cNvPr id="94" name="Rectangle 50"/>
            <p:cNvSpPr>
              <a:spLocks noChangeArrowheads="1"/>
            </p:cNvSpPr>
            <p:nvPr/>
          </p:nvSpPr>
          <p:spPr bwMode="auto">
            <a:xfrm>
              <a:off x="6933593" y="4734439"/>
              <a:ext cx="203200" cy="152435"/>
            </a:xfrm>
            <a:prstGeom prst="rect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en-US" altLang="zh-CN" sz="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13</a:t>
              </a:r>
            </a:p>
          </p:txBody>
        </p:sp>
        <p:grpSp>
          <p:nvGrpSpPr>
            <p:cNvPr id="95" name="组合 130"/>
            <p:cNvGrpSpPr/>
            <p:nvPr/>
          </p:nvGrpSpPr>
          <p:grpSpPr>
            <a:xfrm>
              <a:off x="9672590" y="2090033"/>
              <a:ext cx="1320800" cy="609741"/>
              <a:chOff x="9906000" y="2059465"/>
              <a:chExt cx="1320800" cy="609741"/>
            </a:xfrm>
          </p:grpSpPr>
          <p:sp>
            <p:nvSpPr>
              <p:cNvPr id="111" name="Rectangle 49"/>
              <p:cNvSpPr>
                <a:spLocks noChangeArrowheads="1"/>
              </p:cNvSpPr>
              <p:nvPr/>
            </p:nvSpPr>
            <p:spPr bwMode="auto">
              <a:xfrm>
                <a:off x="9906000" y="2059465"/>
                <a:ext cx="1320800" cy="60974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监控</a:t>
                </a:r>
              </a:p>
            </p:txBody>
          </p:sp>
          <p:sp>
            <p:nvSpPr>
              <p:cNvPr id="112" name="Rectangle 50"/>
              <p:cNvSpPr>
                <a:spLocks noChangeArrowheads="1"/>
              </p:cNvSpPr>
              <p:nvPr/>
            </p:nvSpPr>
            <p:spPr bwMode="auto">
              <a:xfrm>
                <a:off x="9914011" y="2061642"/>
                <a:ext cx="203200" cy="152435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14</a:t>
                </a:r>
              </a:p>
            </p:txBody>
          </p:sp>
        </p:grpSp>
        <p:grpSp>
          <p:nvGrpSpPr>
            <p:cNvPr id="96" name="组合 131"/>
            <p:cNvGrpSpPr/>
            <p:nvPr/>
          </p:nvGrpSpPr>
          <p:grpSpPr>
            <a:xfrm>
              <a:off x="9651952" y="2922075"/>
              <a:ext cx="1320800" cy="609741"/>
              <a:chOff x="9885363" y="2891507"/>
              <a:chExt cx="1320800" cy="609741"/>
            </a:xfrm>
          </p:grpSpPr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9885363" y="2891507"/>
                <a:ext cx="1320800" cy="60974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优化</a:t>
                </a:r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9886715" y="2898442"/>
                <a:ext cx="203200" cy="152435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15</a:t>
                </a:r>
              </a:p>
            </p:txBody>
          </p:sp>
        </p:grpSp>
        <p:grpSp>
          <p:nvGrpSpPr>
            <p:cNvPr id="97" name="组合 132"/>
            <p:cNvGrpSpPr/>
            <p:nvPr/>
          </p:nvGrpSpPr>
          <p:grpSpPr>
            <a:xfrm>
              <a:off x="9647190" y="3830335"/>
              <a:ext cx="1320800" cy="609741"/>
              <a:chOff x="9880600" y="3799768"/>
              <a:chExt cx="1320800" cy="609741"/>
            </a:xfrm>
          </p:grpSpPr>
          <p:sp>
            <p:nvSpPr>
              <p:cNvPr id="107" name="Rectangle 49"/>
              <p:cNvSpPr>
                <a:spLocks noChangeArrowheads="1"/>
              </p:cNvSpPr>
              <p:nvPr/>
            </p:nvSpPr>
            <p:spPr bwMode="auto">
              <a:xfrm>
                <a:off x="9880600" y="3799768"/>
                <a:ext cx="1320800" cy="60974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评估</a:t>
                </a:r>
              </a:p>
            </p:txBody>
          </p:sp>
          <p:sp>
            <p:nvSpPr>
              <p:cNvPr id="108" name="Rectangle 50"/>
              <p:cNvSpPr>
                <a:spLocks noChangeArrowheads="1"/>
              </p:cNvSpPr>
              <p:nvPr/>
            </p:nvSpPr>
            <p:spPr bwMode="auto">
              <a:xfrm>
                <a:off x="9885891" y="3803482"/>
                <a:ext cx="203200" cy="152435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16</a:t>
                </a:r>
              </a:p>
            </p:txBody>
          </p:sp>
        </p:grpSp>
        <p:grpSp>
          <p:nvGrpSpPr>
            <p:cNvPr id="98" name="组合 133"/>
            <p:cNvGrpSpPr/>
            <p:nvPr/>
          </p:nvGrpSpPr>
          <p:grpSpPr>
            <a:xfrm>
              <a:off x="9672590" y="4676079"/>
              <a:ext cx="1320800" cy="610331"/>
              <a:chOff x="9906000" y="4645511"/>
              <a:chExt cx="1320800" cy="610331"/>
            </a:xfrm>
          </p:grpSpPr>
          <p:sp>
            <p:nvSpPr>
              <p:cNvPr id="105" name="Rectangle 49"/>
              <p:cNvSpPr>
                <a:spLocks noChangeArrowheads="1"/>
              </p:cNvSpPr>
              <p:nvPr/>
            </p:nvSpPr>
            <p:spPr bwMode="auto">
              <a:xfrm>
                <a:off x="9906000" y="4646101"/>
                <a:ext cx="1320800" cy="609741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验收</a:t>
                </a:r>
              </a:p>
            </p:txBody>
          </p:sp>
          <p:sp>
            <p:nvSpPr>
              <p:cNvPr id="106" name="Rectangle 50"/>
              <p:cNvSpPr>
                <a:spLocks noChangeArrowheads="1"/>
              </p:cNvSpPr>
              <p:nvPr/>
            </p:nvSpPr>
            <p:spPr bwMode="auto">
              <a:xfrm>
                <a:off x="9913187" y="4645511"/>
                <a:ext cx="203200" cy="152435"/>
              </a:xfrm>
              <a:prstGeom prst="rect">
                <a:avLst/>
              </a:prstGeom>
              <a:solidFill>
                <a:srgbClr val="00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9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17</a:t>
                </a:r>
              </a:p>
            </p:txBody>
          </p:sp>
        </p:grpSp>
        <p:sp>
          <p:nvSpPr>
            <p:cNvPr id="99" name="AutoShape 20"/>
            <p:cNvSpPr>
              <a:spLocks noChangeArrowheads="1"/>
            </p:cNvSpPr>
            <p:nvPr/>
          </p:nvSpPr>
          <p:spPr bwMode="gray">
            <a:xfrm>
              <a:off x="366452" y="1528148"/>
              <a:ext cx="3105582" cy="457306"/>
            </a:xfrm>
            <a:prstGeom prst="homePlate">
              <a:avLst>
                <a:gd name="adj" fmla="val 42713"/>
              </a:avLst>
            </a:prstGeom>
            <a:solidFill>
              <a:schemeClr val="accent6">
                <a:lumMod val="50000"/>
              </a:schemeClr>
            </a:solidFill>
            <a:ln w="1905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评估分析</a:t>
              </a:r>
            </a:p>
          </p:txBody>
        </p:sp>
        <p:sp>
          <p:nvSpPr>
            <p:cNvPr id="100" name="AutoShape 33"/>
            <p:cNvSpPr>
              <a:spLocks noChangeArrowheads="1"/>
            </p:cNvSpPr>
            <p:nvPr/>
          </p:nvSpPr>
          <p:spPr bwMode="gray">
            <a:xfrm>
              <a:off x="3288410" y="1528148"/>
              <a:ext cx="3133153" cy="457306"/>
            </a:xfrm>
            <a:prstGeom prst="chevron">
              <a:avLst>
                <a:gd name="adj" fmla="val 30506"/>
              </a:avLst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规划设计</a:t>
              </a:r>
              <a:endParaRPr lang="en-US" altLang="zh-CN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AutoShape 29"/>
            <p:cNvSpPr>
              <a:spLocks noChangeArrowheads="1"/>
            </p:cNvSpPr>
            <p:nvPr/>
          </p:nvSpPr>
          <p:spPr bwMode="gray">
            <a:xfrm>
              <a:off x="6184640" y="1528148"/>
              <a:ext cx="2947988" cy="457306"/>
            </a:xfrm>
            <a:prstGeom prst="chevron">
              <a:avLst>
                <a:gd name="adj" fmla="val 41486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验证实施</a:t>
              </a:r>
            </a:p>
          </p:txBody>
        </p:sp>
        <p:sp>
          <p:nvSpPr>
            <p:cNvPr id="102" name="AutoShape 29"/>
            <p:cNvSpPr>
              <a:spLocks noChangeArrowheads="1"/>
            </p:cNvSpPr>
            <p:nvPr/>
          </p:nvSpPr>
          <p:spPr bwMode="gray">
            <a:xfrm>
              <a:off x="8845289" y="1528148"/>
              <a:ext cx="2976775" cy="457306"/>
            </a:xfrm>
            <a:prstGeom prst="chevron">
              <a:avLst>
                <a:gd name="adj" fmla="val 41486"/>
              </a:avLst>
            </a:prstGeom>
            <a:solidFill>
              <a:srgbClr val="FF9900"/>
            </a:solidFill>
            <a:ln w="1905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68562" tIns="34281" rIns="68562" bIns="34281" anchor="ctr"/>
            <a:lstStyle/>
            <a:p>
              <a:pPr algn="ctr" eaLnBrk="0" hangingPunct="0"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优化验收</a:t>
              </a:r>
            </a:p>
          </p:txBody>
        </p:sp>
        <p:sp>
          <p:nvSpPr>
            <p:cNvPr id="103" name="Text Box 31"/>
            <p:cNvSpPr txBox="1">
              <a:spLocks noChangeArrowheads="1"/>
            </p:cNvSpPr>
            <p:nvPr/>
          </p:nvSpPr>
          <p:spPr bwMode="auto">
            <a:xfrm>
              <a:off x="6171219" y="5665327"/>
              <a:ext cx="2661609" cy="5503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ctr" defTabSz="783938">
                <a:lnSpc>
                  <a:spcPct val="150000"/>
                </a:lnSpc>
                <a:tabLst>
                  <a:tab pos="266603" algn="l"/>
                </a:tabLst>
              </a:pPr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保障业务连续运行</a:t>
              </a:r>
              <a:endParaRPr lang="en-US" altLang="zh-CN" sz="1200" b="1" dirty="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04" name="Text Box 31"/>
            <p:cNvSpPr txBox="1">
              <a:spLocks noChangeArrowheads="1"/>
            </p:cNvSpPr>
            <p:nvPr/>
          </p:nvSpPr>
          <p:spPr bwMode="auto">
            <a:xfrm>
              <a:off x="8891372" y="5665327"/>
              <a:ext cx="2661609" cy="5503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square" lIns="68562" tIns="34281" rIns="68562" bIns="34281">
              <a:spAutoFit/>
            </a:bodyPr>
            <a:lstStyle/>
            <a:p>
              <a:pPr algn="ctr" defTabSz="783938">
                <a:lnSpc>
                  <a:spcPct val="150000"/>
                </a:lnSpc>
                <a:tabLst>
                  <a:tab pos="266603" algn="l"/>
                </a:tabLst>
              </a:pPr>
              <a:r>
                <a:rPr lang="zh-CN" altLang="en-US" sz="12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完整的应急措施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8065" y="74193"/>
            <a:ext cx="7350152" cy="647699"/>
          </a:xfrm>
        </p:spPr>
        <p:txBody>
          <a:bodyPr/>
          <a:lstStyle/>
          <a:p>
            <a:r>
              <a:rPr lang="zh-CN" altLang="en-US" smtClean="0"/>
              <a:t>云迁移指导方法论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59618214"/>
              </p:ext>
            </p:extLst>
          </p:nvPr>
        </p:nvGraphicFramePr>
        <p:xfrm>
          <a:off x="1717380" y="4470400"/>
          <a:ext cx="8128000" cy="161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6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776919" y="1439209"/>
            <a:ext cx="2571771" cy="1403928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t"/>
          <a:lstStyle/>
          <a:p>
            <a:pPr algn="ctr"/>
            <a:endParaRPr lang="zh-CN" altLang="en-US"/>
          </a:p>
        </p:txBody>
      </p:sp>
      <p:sp>
        <p:nvSpPr>
          <p:cNvPr id="20" name="Freeform 7"/>
          <p:cNvSpPr/>
          <p:nvPr/>
        </p:nvSpPr>
        <p:spPr bwMode="auto">
          <a:xfrm>
            <a:off x="6620770" y="3387035"/>
            <a:ext cx="2213573" cy="1039840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121919" tIns="60959" rIns="121919" bIns="60959" numCol="1" anchor="t" anchorCtr="0" compatLnSpc="1"/>
          <a:lstStyle/>
          <a:p>
            <a:endParaRPr lang="en-US" sz="213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Freeform 8"/>
          <p:cNvSpPr/>
          <p:nvPr/>
        </p:nvSpPr>
        <p:spPr bwMode="auto">
          <a:xfrm>
            <a:off x="3769832" y="3373972"/>
            <a:ext cx="2360668" cy="1039840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121919" tIns="60959" rIns="121919" bIns="60959" numCol="1" anchor="t" anchorCtr="0" compatLnSpc="1"/>
          <a:lstStyle/>
          <a:p>
            <a:endParaRPr lang="en-US" sz="213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Freeform 5"/>
          <p:cNvSpPr/>
          <p:nvPr/>
        </p:nvSpPr>
        <p:spPr bwMode="auto">
          <a:xfrm>
            <a:off x="887360" y="3387035"/>
            <a:ext cx="2334830" cy="1039840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121919" tIns="60959" rIns="121919" bIns="60959" numCol="1" anchor="t" anchorCtr="0" compatLnSpc="1"/>
          <a:lstStyle/>
          <a:p>
            <a:pPr algn="ctr"/>
            <a:endParaRPr lang="en-US" sz="2133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Freeform 9"/>
          <p:cNvSpPr/>
          <p:nvPr/>
        </p:nvSpPr>
        <p:spPr bwMode="auto">
          <a:xfrm>
            <a:off x="9327486" y="3373972"/>
            <a:ext cx="2280131" cy="1039840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121919" tIns="60959" rIns="121919" bIns="60959" numCol="1" anchor="t" anchorCtr="0" compatLnSpc="1"/>
          <a:lstStyle/>
          <a:p>
            <a:endParaRPr lang="en-US" sz="2133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Straight Connector 48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10923479" y="4739064"/>
            <a:ext cx="0" cy="546848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0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CxnSpPr/>
          <p:nvPr/>
        </p:nvCxnSpPr>
        <p:spPr>
          <a:xfrm flipV="1">
            <a:off x="4642224" y="4744347"/>
            <a:ext cx="0" cy="546848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58"/>
          <p:cNvGrpSpPr/>
          <p:nvPr/>
        </p:nvGrpSpPr>
        <p:grpSpPr>
          <a:xfrm>
            <a:off x="10065924" y="3468835"/>
            <a:ext cx="792064" cy="795811"/>
            <a:chOff x="5345788" y="1891191"/>
            <a:chExt cx="792064" cy="795811"/>
          </a:xfrm>
        </p:grpSpPr>
        <p:sp>
          <p:nvSpPr>
            <p:cNvPr id="62" name="Oval 24"/>
            <p:cNvSpPr>
              <a:spLocks noChangeArrowheads="1"/>
            </p:cNvSpPr>
            <p:nvPr/>
          </p:nvSpPr>
          <p:spPr bwMode="auto">
            <a:xfrm>
              <a:off x="5345788" y="1891191"/>
              <a:ext cx="792064" cy="79581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9600" dirty="0">
                <a:solidFill>
                  <a:prstClr val="white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Freeform 35"/>
            <p:cNvSpPr>
              <a:spLocks noEditPoints="1" noChangeArrowheads="1"/>
            </p:cNvSpPr>
            <p:nvPr/>
          </p:nvSpPr>
          <p:spPr bwMode="auto">
            <a:xfrm>
              <a:off x="5462739" y="2083212"/>
              <a:ext cx="576777" cy="388728"/>
            </a:xfrm>
            <a:custGeom>
              <a:avLst/>
              <a:gdLst>
                <a:gd name="T0" fmla="*/ 2147483647 w 157"/>
                <a:gd name="T1" fmla="*/ 999699490 h 106"/>
                <a:gd name="T2" fmla="*/ 2147483647 w 157"/>
                <a:gd name="T3" fmla="*/ 804103477 h 106"/>
                <a:gd name="T4" fmla="*/ 2147483647 w 157"/>
                <a:gd name="T5" fmla="*/ 0 h 106"/>
                <a:gd name="T6" fmla="*/ 1588912204 w 157"/>
                <a:gd name="T7" fmla="*/ 391187365 h 106"/>
                <a:gd name="T8" fmla="*/ 979467002 w 157"/>
                <a:gd name="T9" fmla="*/ 173862605 h 106"/>
                <a:gd name="T10" fmla="*/ 413554601 w 157"/>
                <a:gd name="T11" fmla="*/ 847570293 h 106"/>
                <a:gd name="T12" fmla="*/ 435318668 w 157"/>
                <a:gd name="T13" fmla="*/ 1021432898 h 106"/>
                <a:gd name="T14" fmla="*/ 0 w 157"/>
                <a:gd name="T15" fmla="*/ 1629945023 h 106"/>
                <a:gd name="T16" fmla="*/ 674742069 w 157"/>
                <a:gd name="T17" fmla="*/ 2147483647 h 106"/>
                <a:gd name="T18" fmla="*/ 2147483647 w 157"/>
                <a:gd name="T19" fmla="*/ 2147483647 h 106"/>
                <a:gd name="T20" fmla="*/ 2147483647 w 157"/>
                <a:gd name="T21" fmla="*/ 1629945023 h 106"/>
                <a:gd name="T22" fmla="*/ 2147483647 w 157"/>
                <a:gd name="T23" fmla="*/ 999699490 h 106"/>
                <a:gd name="T24" fmla="*/ 2147483647 w 157"/>
                <a:gd name="T25" fmla="*/ 2147483647 h 106"/>
                <a:gd name="T26" fmla="*/ 1719505938 w 157"/>
                <a:gd name="T27" fmla="*/ 2147483647 h 106"/>
                <a:gd name="T28" fmla="*/ 2147483647 w 157"/>
                <a:gd name="T29" fmla="*/ 1629945023 h 106"/>
                <a:gd name="T30" fmla="*/ 2147483647 w 157"/>
                <a:gd name="T31" fmla="*/ 1564744798 h 106"/>
                <a:gd name="T32" fmla="*/ 2002462139 w 157"/>
                <a:gd name="T33" fmla="*/ 1564744798 h 106"/>
                <a:gd name="T34" fmla="*/ 2002462139 w 157"/>
                <a:gd name="T35" fmla="*/ 1477815827 h 106"/>
                <a:gd name="T36" fmla="*/ 2002462139 w 157"/>
                <a:gd name="T37" fmla="*/ 804103477 h 106"/>
                <a:gd name="T38" fmla="*/ 1958934005 w 157"/>
                <a:gd name="T39" fmla="*/ 760641322 h 106"/>
                <a:gd name="T40" fmla="*/ 1393016938 w 157"/>
                <a:gd name="T41" fmla="*/ 760641322 h 106"/>
                <a:gd name="T42" fmla="*/ 1349484138 w 157"/>
                <a:gd name="T43" fmla="*/ 804103477 h 106"/>
                <a:gd name="T44" fmla="*/ 1349484138 w 157"/>
                <a:gd name="T45" fmla="*/ 1477815827 h 106"/>
                <a:gd name="T46" fmla="*/ 1349484138 w 157"/>
                <a:gd name="T47" fmla="*/ 1586478207 h 106"/>
                <a:gd name="T48" fmla="*/ 1110060737 w 157"/>
                <a:gd name="T49" fmla="*/ 1586478207 h 106"/>
                <a:gd name="T50" fmla="*/ 1088296669 w 157"/>
                <a:gd name="T51" fmla="*/ 1651673770 h 106"/>
                <a:gd name="T52" fmla="*/ 1632445004 w 157"/>
                <a:gd name="T53" fmla="*/ 2147483647 h 106"/>
                <a:gd name="T54" fmla="*/ 827104536 w 157"/>
                <a:gd name="T55" fmla="*/ 2147483647 h 106"/>
                <a:gd name="T56" fmla="*/ 239423401 w 157"/>
                <a:gd name="T57" fmla="*/ 1608211615 h 106"/>
                <a:gd name="T58" fmla="*/ 631209269 w 157"/>
                <a:gd name="T59" fmla="*/ 1086628462 h 106"/>
                <a:gd name="T60" fmla="*/ 609445202 w 157"/>
                <a:gd name="T61" fmla="*/ 956232673 h 106"/>
                <a:gd name="T62" fmla="*/ 1088296669 w 157"/>
                <a:gd name="T63" fmla="*/ 369453957 h 106"/>
                <a:gd name="T64" fmla="*/ 1610676271 w 157"/>
                <a:gd name="T65" fmla="*/ 630245533 h 106"/>
                <a:gd name="T66" fmla="*/ 2111291806 w 157"/>
                <a:gd name="T67" fmla="*/ 217324760 h 106"/>
                <a:gd name="T68" fmla="*/ 2147483647 w 157"/>
                <a:gd name="T69" fmla="*/ 912765856 h 106"/>
                <a:gd name="T70" fmla="*/ 2147483647 w 157"/>
                <a:gd name="T71" fmla="*/ 1064895053 h 106"/>
                <a:gd name="T72" fmla="*/ 2147483647 w 157"/>
                <a:gd name="T73" fmla="*/ 1608211615 h 106"/>
                <a:gd name="T74" fmla="*/ 2147483647 w 157"/>
                <a:gd name="T75" fmla="*/ 2147483647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7"/>
                <a:gd name="T115" fmla="*/ 0 h 106"/>
                <a:gd name="T116" fmla="*/ 157 w 157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62560" tIns="81280" rIns="162560" bIns="81280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467" dirty="0">
                <a:solidFill>
                  <a:prstClr val="black"/>
                </a:solidFill>
              </a:endParaRPr>
            </a:p>
          </p:txBody>
        </p:sp>
      </p:grpSp>
      <p:sp>
        <p:nvSpPr>
          <p:cNvPr id="64" name="Freeform 282"/>
          <p:cNvSpPr/>
          <p:nvPr/>
        </p:nvSpPr>
        <p:spPr bwMode="auto">
          <a:xfrm>
            <a:off x="1778796" y="3633672"/>
            <a:ext cx="472612" cy="507239"/>
          </a:xfrm>
          <a:custGeom>
            <a:avLst/>
            <a:gdLst>
              <a:gd name="T0" fmla="*/ 2147483647 w 87"/>
              <a:gd name="T1" fmla="*/ 2147483647 h 79"/>
              <a:gd name="T2" fmla="*/ 2147483647 w 87"/>
              <a:gd name="T3" fmla="*/ 2147483647 h 79"/>
              <a:gd name="T4" fmla="*/ 2147483647 w 87"/>
              <a:gd name="T5" fmla="*/ 2147483647 h 79"/>
              <a:gd name="T6" fmla="*/ 2147483647 w 87"/>
              <a:gd name="T7" fmla="*/ 2147483647 h 79"/>
              <a:gd name="T8" fmla="*/ 2147483647 w 87"/>
              <a:gd name="T9" fmla="*/ 2147483647 h 79"/>
              <a:gd name="T10" fmla="*/ 2147483647 w 87"/>
              <a:gd name="T11" fmla="*/ 2147483647 h 79"/>
              <a:gd name="T12" fmla="*/ 2147483647 w 87"/>
              <a:gd name="T13" fmla="*/ 2147483647 h 79"/>
              <a:gd name="T14" fmla="*/ 2147483647 w 87"/>
              <a:gd name="T15" fmla="*/ 2147483647 h 79"/>
              <a:gd name="T16" fmla="*/ 2147483647 w 87"/>
              <a:gd name="T17" fmla="*/ 2147483647 h 79"/>
              <a:gd name="T18" fmla="*/ 2147483647 w 87"/>
              <a:gd name="T19" fmla="*/ 0 h 79"/>
              <a:gd name="T20" fmla="*/ 2147483647 w 87"/>
              <a:gd name="T21" fmla="*/ 0 h 79"/>
              <a:gd name="T22" fmla="*/ 2147483647 w 87"/>
              <a:gd name="T23" fmla="*/ 2147483647 h 79"/>
              <a:gd name="T24" fmla="*/ 2147483647 w 87"/>
              <a:gd name="T25" fmla="*/ 2147483647 h 79"/>
              <a:gd name="T26" fmla="*/ 2147483647 w 87"/>
              <a:gd name="T27" fmla="*/ 2147483647 h 79"/>
              <a:gd name="T28" fmla="*/ 2147483647 w 87"/>
              <a:gd name="T29" fmla="*/ 2147483647 h 79"/>
              <a:gd name="T30" fmla="*/ 2147483647 w 87"/>
              <a:gd name="T31" fmla="*/ 2147483647 h 79"/>
              <a:gd name="T32" fmla="*/ 2147483647 w 87"/>
              <a:gd name="T33" fmla="*/ 2147483647 h 79"/>
              <a:gd name="T34" fmla="*/ 2147483647 w 87"/>
              <a:gd name="T35" fmla="*/ 2147483647 h 79"/>
              <a:gd name="T36" fmla="*/ 2147483647 w 87"/>
              <a:gd name="T37" fmla="*/ 2147483647 h 79"/>
              <a:gd name="T38" fmla="*/ 2147483647 w 87"/>
              <a:gd name="T39" fmla="*/ 2147483647 h 79"/>
              <a:gd name="T40" fmla="*/ 0 w 87"/>
              <a:gd name="T41" fmla="*/ 2147483647 h 79"/>
              <a:gd name="T42" fmla="*/ 0 w 87"/>
              <a:gd name="T43" fmla="*/ 2147483647 h 79"/>
              <a:gd name="T44" fmla="*/ 2147483647 w 87"/>
              <a:gd name="T45" fmla="*/ 2147483647 h 79"/>
              <a:gd name="T46" fmla="*/ 2147483647 w 87"/>
              <a:gd name="T47" fmla="*/ 2147483647 h 79"/>
              <a:gd name="T48" fmla="*/ 2147483647 w 87"/>
              <a:gd name="T49" fmla="*/ 2147483647 h 79"/>
              <a:gd name="T50" fmla="*/ 2147483647 w 87"/>
              <a:gd name="T51" fmla="*/ 2147483647 h 79"/>
              <a:gd name="T52" fmla="*/ 2147483647 w 87"/>
              <a:gd name="T53" fmla="*/ 2147483647 h 79"/>
              <a:gd name="T54" fmla="*/ 2147483647 w 87"/>
              <a:gd name="T55" fmla="*/ 2147483647 h 79"/>
              <a:gd name="T56" fmla="*/ 2147483647 w 87"/>
              <a:gd name="T57" fmla="*/ 2147483647 h 79"/>
              <a:gd name="T58" fmla="*/ 2147483647 w 87"/>
              <a:gd name="T59" fmla="*/ 2147483647 h 79"/>
              <a:gd name="T60" fmla="*/ 2147483647 w 87"/>
              <a:gd name="T61" fmla="*/ 2147483647 h 79"/>
              <a:gd name="T62" fmla="*/ 2147483647 w 87"/>
              <a:gd name="T63" fmla="*/ 2147483647 h 79"/>
              <a:gd name="T64" fmla="*/ 2147483647 w 87"/>
              <a:gd name="T65" fmla="*/ 2147483647 h 79"/>
              <a:gd name="T66" fmla="*/ 2147483647 w 87"/>
              <a:gd name="T67" fmla="*/ 2147483647 h 79"/>
              <a:gd name="T68" fmla="*/ 2147483647 w 87"/>
              <a:gd name="T69" fmla="*/ 2147483647 h 79"/>
              <a:gd name="T70" fmla="*/ 2147483647 w 87"/>
              <a:gd name="T71" fmla="*/ 2147483647 h 79"/>
              <a:gd name="T72" fmla="*/ 2147483647 w 87"/>
              <a:gd name="T73" fmla="*/ 2147483647 h 79"/>
              <a:gd name="T74" fmla="*/ 2147483647 w 87"/>
              <a:gd name="T75" fmla="*/ 2147483647 h 79"/>
              <a:gd name="T76" fmla="*/ 2147483647 w 87"/>
              <a:gd name="T77" fmla="*/ 2147483647 h 79"/>
              <a:gd name="T78" fmla="*/ 2147483647 w 87"/>
              <a:gd name="T79" fmla="*/ 2147483647 h 79"/>
              <a:gd name="T80" fmla="*/ 2147483647 w 87"/>
              <a:gd name="T81" fmla="*/ 2147483647 h 79"/>
              <a:gd name="T82" fmla="*/ 2147483647 w 87"/>
              <a:gd name="T83" fmla="*/ 2147483647 h 79"/>
              <a:gd name="T84" fmla="*/ 2147483647 w 87"/>
              <a:gd name="T85" fmla="*/ 2147483647 h 79"/>
              <a:gd name="T86" fmla="*/ 2147483647 w 87"/>
              <a:gd name="T87" fmla="*/ 2147483647 h 79"/>
              <a:gd name="T88" fmla="*/ 2147483647 w 87"/>
              <a:gd name="T89" fmla="*/ 2147483647 h 79"/>
              <a:gd name="T90" fmla="*/ 2147483647 w 87"/>
              <a:gd name="T91" fmla="*/ 2147483647 h 79"/>
              <a:gd name="T92" fmla="*/ 2147483647 w 87"/>
              <a:gd name="T93" fmla="*/ 2147483647 h 79"/>
              <a:gd name="T94" fmla="*/ 2147483647 w 87"/>
              <a:gd name="T95" fmla="*/ 2147483647 h 79"/>
              <a:gd name="T96" fmla="*/ 2147483647 w 87"/>
              <a:gd name="T97" fmla="*/ 2147483647 h 79"/>
              <a:gd name="T98" fmla="*/ 2147483647 w 87"/>
              <a:gd name="T99" fmla="*/ 2147483647 h 79"/>
              <a:gd name="T100" fmla="*/ 2147483647 w 87"/>
              <a:gd name="T101" fmla="*/ 2147483647 h 79"/>
              <a:gd name="T102" fmla="*/ 2147483647 w 87"/>
              <a:gd name="T103" fmla="*/ 2147483647 h 79"/>
              <a:gd name="T104" fmla="*/ 2147483647 w 87"/>
              <a:gd name="T105" fmla="*/ 2147483647 h 7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87"/>
              <a:gd name="T160" fmla="*/ 0 h 79"/>
              <a:gd name="T161" fmla="*/ 87 w 87"/>
              <a:gd name="T162" fmla="*/ 79 h 7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87" h="79">
                <a:moveTo>
                  <a:pt x="85" y="56"/>
                </a:moveTo>
                <a:cubicBezTo>
                  <a:pt x="76" y="56"/>
                  <a:pt x="76" y="56"/>
                  <a:pt x="76" y="56"/>
                </a:cubicBezTo>
                <a:cubicBezTo>
                  <a:pt x="76" y="45"/>
                  <a:pt x="76" y="45"/>
                  <a:pt x="76" y="45"/>
                </a:cubicBezTo>
                <a:cubicBezTo>
                  <a:pt x="76" y="42"/>
                  <a:pt x="74" y="40"/>
                  <a:pt x="7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23"/>
                  <a:pt x="45" y="23"/>
                  <a:pt x="45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6" y="22"/>
                  <a:pt x="56" y="21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1"/>
                  <a:pt x="32" y="2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2"/>
                  <a:pt x="32" y="23"/>
                  <a:pt x="34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40"/>
                  <a:pt x="43" y="40"/>
                  <a:pt x="43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4" y="40"/>
                  <a:pt x="11" y="42"/>
                  <a:pt x="11" y="45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1" y="56"/>
                  <a:pt x="0" y="57"/>
                  <a:pt x="0" y="58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8"/>
                  <a:pt x="1" y="79"/>
                  <a:pt x="2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4" y="79"/>
                  <a:pt x="25" y="78"/>
                  <a:pt x="25" y="77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7"/>
                  <a:pt x="24" y="56"/>
                  <a:pt x="23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3"/>
                  <a:pt x="15" y="42"/>
                  <a:pt x="16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56"/>
                  <a:pt x="43" y="56"/>
                  <a:pt x="43" y="56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6"/>
                  <a:pt x="32" y="57"/>
                  <a:pt x="32" y="58"/>
                </a:cubicBezTo>
                <a:cubicBezTo>
                  <a:pt x="32" y="77"/>
                  <a:pt x="32" y="77"/>
                  <a:pt x="32" y="77"/>
                </a:cubicBezTo>
                <a:cubicBezTo>
                  <a:pt x="32" y="78"/>
                  <a:pt x="32" y="79"/>
                  <a:pt x="3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79"/>
                  <a:pt x="56" y="78"/>
                  <a:pt x="56" y="77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7"/>
                  <a:pt x="55" y="56"/>
                  <a:pt x="54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42"/>
                  <a:pt x="45" y="42"/>
                  <a:pt x="45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56"/>
                  <a:pt x="74" y="56"/>
                  <a:pt x="74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4" y="56"/>
                  <a:pt x="63" y="57"/>
                  <a:pt x="63" y="58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78"/>
                  <a:pt x="64" y="79"/>
                  <a:pt x="6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9"/>
                  <a:pt x="87" y="78"/>
                  <a:pt x="87" y="77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7"/>
                  <a:pt x="87" y="56"/>
                  <a:pt x="85" y="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551"/>
          <p:cNvSpPr>
            <a:spLocks noEditPoints="1"/>
          </p:cNvSpPr>
          <p:nvPr/>
        </p:nvSpPr>
        <p:spPr bwMode="auto">
          <a:xfrm>
            <a:off x="4701625" y="3647793"/>
            <a:ext cx="586912" cy="454323"/>
          </a:xfrm>
          <a:custGeom>
            <a:avLst/>
            <a:gdLst>
              <a:gd name="T0" fmla="*/ 2147483647 w 102"/>
              <a:gd name="T1" fmla="*/ 2147483647 h 72"/>
              <a:gd name="T2" fmla="*/ 2147483647 w 102"/>
              <a:gd name="T3" fmla="*/ 2147483647 h 72"/>
              <a:gd name="T4" fmla="*/ 2147483647 w 102"/>
              <a:gd name="T5" fmla="*/ 2147483647 h 72"/>
              <a:gd name="T6" fmla="*/ 2147483647 w 102"/>
              <a:gd name="T7" fmla="*/ 2147483647 h 72"/>
              <a:gd name="T8" fmla="*/ 2147483647 w 102"/>
              <a:gd name="T9" fmla="*/ 2147483647 h 72"/>
              <a:gd name="T10" fmla="*/ 2147483647 w 102"/>
              <a:gd name="T11" fmla="*/ 2147483647 h 72"/>
              <a:gd name="T12" fmla="*/ 2147483647 w 102"/>
              <a:gd name="T13" fmla="*/ 2147483647 h 72"/>
              <a:gd name="T14" fmla="*/ 2147483647 w 102"/>
              <a:gd name="T15" fmla="*/ 2147483647 h 72"/>
              <a:gd name="T16" fmla="*/ 2147483647 w 102"/>
              <a:gd name="T17" fmla="*/ 2147483647 h 72"/>
              <a:gd name="T18" fmla="*/ 2147483647 w 102"/>
              <a:gd name="T19" fmla="*/ 2147483647 h 72"/>
              <a:gd name="T20" fmla="*/ 2147483647 w 102"/>
              <a:gd name="T21" fmla="*/ 2147483647 h 72"/>
              <a:gd name="T22" fmla="*/ 0 w 102"/>
              <a:gd name="T23" fmla="*/ 2147483647 h 72"/>
              <a:gd name="T24" fmla="*/ 2147483647 w 102"/>
              <a:gd name="T25" fmla="*/ 2147483647 h 72"/>
              <a:gd name="T26" fmla="*/ 2147483647 w 102"/>
              <a:gd name="T27" fmla="*/ 2147483647 h 72"/>
              <a:gd name="T28" fmla="*/ 2147483647 w 102"/>
              <a:gd name="T29" fmla="*/ 2147483647 h 72"/>
              <a:gd name="T30" fmla="*/ 2147483647 w 102"/>
              <a:gd name="T31" fmla="*/ 2147483647 h 72"/>
              <a:gd name="T32" fmla="*/ 2147483647 w 102"/>
              <a:gd name="T33" fmla="*/ 2147483647 h 72"/>
              <a:gd name="T34" fmla="*/ 2147483647 w 102"/>
              <a:gd name="T35" fmla="*/ 2147483647 h 72"/>
              <a:gd name="T36" fmla="*/ 2147483647 w 102"/>
              <a:gd name="T37" fmla="*/ 2147483647 h 72"/>
              <a:gd name="T38" fmla="*/ 2147483647 w 102"/>
              <a:gd name="T39" fmla="*/ 2147483647 h 72"/>
              <a:gd name="T40" fmla="*/ 2147483647 w 102"/>
              <a:gd name="T41" fmla="*/ 2147483647 h 72"/>
              <a:gd name="T42" fmla="*/ 2147483647 w 102"/>
              <a:gd name="T43" fmla="*/ 2147483647 h 72"/>
              <a:gd name="T44" fmla="*/ 2147483647 w 102"/>
              <a:gd name="T45" fmla="*/ 2147483647 h 72"/>
              <a:gd name="T46" fmla="*/ 2147483647 w 102"/>
              <a:gd name="T47" fmla="*/ 0 h 72"/>
              <a:gd name="T48" fmla="*/ 2147483647 w 102"/>
              <a:gd name="T49" fmla="*/ 2147483647 h 72"/>
              <a:gd name="T50" fmla="*/ 2147483647 w 102"/>
              <a:gd name="T51" fmla="*/ 2147483647 h 72"/>
              <a:gd name="T52" fmla="*/ 2147483647 w 102"/>
              <a:gd name="T53" fmla="*/ 2147483647 h 7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02"/>
              <a:gd name="T82" fmla="*/ 0 h 72"/>
              <a:gd name="T83" fmla="*/ 102 w 102"/>
              <a:gd name="T84" fmla="*/ 72 h 72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02" h="72">
                <a:moveTo>
                  <a:pt x="34" y="24"/>
                </a:moveTo>
                <a:cubicBezTo>
                  <a:pt x="34" y="18"/>
                  <a:pt x="30" y="14"/>
                  <a:pt x="24" y="14"/>
                </a:cubicBezTo>
                <a:cubicBezTo>
                  <a:pt x="19" y="14"/>
                  <a:pt x="14" y="18"/>
                  <a:pt x="14" y="24"/>
                </a:cubicBezTo>
                <a:cubicBezTo>
                  <a:pt x="14" y="30"/>
                  <a:pt x="19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02" y="72"/>
                </a:moveTo>
                <a:cubicBezTo>
                  <a:pt x="102" y="51"/>
                  <a:pt x="91" y="35"/>
                  <a:pt x="78" y="35"/>
                </a:cubicBezTo>
                <a:cubicBezTo>
                  <a:pt x="75" y="35"/>
                  <a:pt x="73" y="35"/>
                  <a:pt x="70" y="36"/>
                </a:cubicBezTo>
                <a:cubicBezTo>
                  <a:pt x="66" y="27"/>
                  <a:pt x="59" y="21"/>
                  <a:pt x="51" y="21"/>
                </a:cubicBezTo>
                <a:cubicBezTo>
                  <a:pt x="43" y="21"/>
                  <a:pt x="36" y="27"/>
                  <a:pt x="32" y="36"/>
                </a:cubicBezTo>
                <a:cubicBezTo>
                  <a:pt x="29" y="35"/>
                  <a:pt x="27" y="35"/>
                  <a:pt x="24" y="35"/>
                </a:cubicBezTo>
                <a:cubicBezTo>
                  <a:pt x="11" y="35"/>
                  <a:pt x="0" y="51"/>
                  <a:pt x="0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67"/>
                  <a:pt x="47" y="63"/>
                  <a:pt x="4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63"/>
                  <a:pt x="54" y="67"/>
                  <a:pt x="54" y="72"/>
                </a:cubicBezTo>
                <a:lnTo>
                  <a:pt x="102" y="72"/>
                </a:lnTo>
                <a:close/>
                <a:moveTo>
                  <a:pt x="88" y="24"/>
                </a:moveTo>
                <a:cubicBezTo>
                  <a:pt x="88" y="18"/>
                  <a:pt x="83" y="14"/>
                  <a:pt x="78" y="14"/>
                </a:cubicBezTo>
                <a:cubicBezTo>
                  <a:pt x="72" y="14"/>
                  <a:pt x="68" y="18"/>
                  <a:pt x="68" y="24"/>
                </a:cubicBezTo>
                <a:cubicBezTo>
                  <a:pt x="68" y="30"/>
                  <a:pt x="72" y="35"/>
                  <a:pt x="78" y="35"/>
                </a:cubicBezTo>
                <a:cubicBezTo>
                  <a:pt x="83" y="35"/>
                  <a:pt x="88" y="30"/>
                  <a:pt x="88" y="24"/>
                </a:cubicBezTo>
                <a:close/>
                <a:moveTo>
                  <a:pt x="61" y="10"/>
                </a:moveTo>
                <a:cubicBezTo>
                  <a:pt x="61" y="5"/>
                  <a:pt x="56" y="0"/>
                  <a:pt x="51" y="0"/>
                </a:cubicBezTo>
                <a:cubicBezTo>
                  <a:pt x="45" y="0"/>
                  <a:pt x="41" y="5"/>
                  <a:pt x="41" y="10"/>
                </a:cubicBezTo>
                <a:cubicBezTo>
                  <a:pt x="41" y="16"/>
                  <a:pt x="45" y="21"/>
                  <a:pt x="51" y="21"/>
                </a:cubicBezTo>
                <a:cubicBezTo>
                  <a:pt x="56" y="21"/>
                  <a:pt x="61" y="16"/>
                  <a:pt x="61" y="1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78"/>
          <p:cNvSpPr>
            <a:spLocks noEditPoints="1"/>
          </p:cNvSpPr>
          <p:nvPr/>
        </p:nvSpPr>
        <p:spPr bwMode="auto">
          <a:xfrm>
            <a:off x="13885333" y="3206751"/>
            <a:ext cx="383117" cy="381000"/>
          </a:xfrm>
          <a:custGeom>
            <a:avLst/>
            <a:gdLst>
              <a:gd name="T0" fmla="*/ 77241 w 93"/>
              <a:gd name="T1" fmla="*/ 236589 h 93"/>
              <a:gd name="T2" fmla="*/ 49434 w 93"/>
              <a:gd name="T3" fmla="*/ 212008 h 93"/>
              <a:gd name="T4" fmla="*/ 77241 w 93"/>
              <a:gd name="T5" fmla="*/ 184355 h 93"/>
              <a:gd name="T6" fmla="*/ 105048 w 93"/>
              <a:gd name="T7" fmla="*/ 212008 h 93"/>
              <a:gd name="T8" fmla="*/ 77241 w 93"/>
              <a:gd name="T9" fmla="*/ 236589 h 93"/>
              <a:gd name="T10" fmla="*/ 148303 w 93"/>
              <a:gd name="T11" fmla="*/ 236589 h 93"/>
              <a:gd name="T12" fmla="*/ 132855 w 93"/>
              <a:gd name="T13" fmla="*/ 221226 h 93"/>
              <a:gd name="T14" fmla="*/ 114317 w 93"/>
              <a:gd name="T15" fmla="*/ 175137 h 93"/>
              <a:gd name="T16" fmla="*/ 67972 w 93"/>
              <a:gd name="T17" fmla="*/ 156702 h 93"/>
              <a:gd name="T18" fmla="*/ 52524 w 93"/>
              <a:gd name="T19" fmla="*/ 141339 h 93"/>
              <a:gd name="T20" fmla="*/ 67972 w 93"/>
              <a:gd name="T21" fmla="*/ 125976 h 93"/>
              <a:gd name="T22" fmla="*/ 163751 w 93"/>
              <a:gd name="T23" fmla="*/ 221226 h 93"/>
              <a:gd name="T24" fmla="*/ 148303 w 93"/>
              <a:gd name="T25" fmla="*/ 236589 h 93"/>
              <a:gd name="T26" fmla="*/ 213186 w 93"/>
              <a:gd name="T27" fmla="*/ 236589 h 93"/>
              <a:gd name="T28" fmla="*/ 197737 w 93"/>
              <a:gd name="T29" fmla="*/ 221226 h 93"/>
              <a:gd name="T30" fmla="*/ 160662 w 93"/>
              <a:gd name="T31" fmla="*/ 129048 h 93"/>
              <a:gd name="T32" fmla="*/ 67972 w 93"/>
              <a:gd name="T33" fmla="*/ 92177 h 93"/>
              <a:gd name="T34" fmla="*/ 52524 w 93"/>
              <a:gd name="T35" fmla="*/ 76815 h 93"/>
              <a:gd name="T36" fmla="*/ 67972 w 93"/>
              <a:gd name="T37" fmla="*/ 64524 h 93"/>
              <a:gd name="T38" fmla="*/ 225544 w 93"/>
              <a:gd name="T39" fmla="*/ 221226 h 93"/>
              <a:gd name="T40" fmla="*/ 213186 w 93"/>
              <a:gd name="T41" fmla="*/ 236589 h 93"/>
              <a:gd name="T42" fmla="*/ 24717 w 93"/>
              <a:gd name="T43" fmla="*/ 49161 h 93"/>
              <a:gd name="T44" fmla="*/ 18538 w 93"/>
              <a:gd name="T45" fmla="*/ 43016 h 93"/>
              <a:gd name="T46" fmla="*/ 43255 w 93"/>
              <a:gd name="T47" fmla="*/ 18435 h 93"/>
              <a:gd name="T48" fmla="*/ 49434 w 93"/>
              <a:gd name="T49" fmla="*/ 24581 h 93"/>
              <a:gd name="T50" fmla="*/ 43255 w 93"/>
              <a:gd name="T51" fmla="*/ 30726 h 93"/>
              <a:gd name="T52" fmla="*/ 30896 w 93"/>
              <a:gd name="T53" fmla="*/ 43016 h 93"/>
              <a:gd name="T54" fmla="*/ 24717 w 93"/>
              <a:gd name="T55" fmla="*/ 49161 h 93"/>
              <a:gd name="T56" fmla="*/ 253351 w 93"/>
              <a:gd name="T57" fmla="*/ 0 h 93"/>
              <a:gd name="T58" fmla="*/ 37076 w 93"/>
              <a:gd name="T59" fmla="*/ 0 h 93"/>
              <a:gd name="T60" fmla="*/ 0 w 93"/>
              <a:gd name="T61" fmla="*/ 36871 h 93"/>
              <a:gd name="T62" fmla="*/ 0 w 93"/>
              <a:gd name="T63" fmla="*/ 251952 h 93"/>
              <a:gd name="T64" fmla="*/ 37076 w 93"/>
              <a:gd name="T65" fmla="*/ 285750 h 93"/>
              <a:gd name="T66" fmla="*/ 253351 w 93"/>
              <a:gd name="T67" fmla="*/ 285750 h 93"/>
              <a:gd name="T68" fmla="*/ 287337 w 93"/>
              <a:gd name="T69" fmla="*/ 251952 h 93"/>
              <a:gd name="T70" fmla="*/ 287337 w 93"/>
              <a:gd name="T71" fmla="*/ 36871 h 93"/>
              <a:gd name="T72" fmla="*/ 253351 w 93"/>
              <a:gd name="T73" fmla="*/ 0 h 9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93" h="93">
                <a:moveTo>
                  <a:pt x="25" y="77"/>
                </a:moveTo>
                <a:cubicBezTo>
                  <a:pt x="20" y="77"/>
                  <a:pt x="16" y="73"/>
                  <a:pt x="16" y="69"/>
                </a:cubicBezTo>
                <a:cubicBezTo>
                  <a:pt x="16" y="64"/>
                  <a:pt x="20" y="60"/>
                  <a:pt x="25" y="60"/>
                </a:cubicBezTo>
                <a:cubicBezTo>
                  <a:pt x="30" y="60"/>
                  <a:pt x="34" y="64"/>
                  <a:pt x="34" y="69"/>
                </a:cubicBezTo>
                <a:cubicBezTo>
                  <a:pt x="34" y="73"/>
                  <a:pt x="30" y="77"/>
                  <a:pt x="25" y="77"/>
                </a:cubicBezTo>
                <a:moveTo>
                  <a:pt x="48" y="77"/>
                </a:moveTo>
                <a:cubicBezTo>
                  <a:pt x="46" y="77"/>
                  <a:pt x="43" y="75"/>
                  <a:pt x="43" y="72"/>
                </a:cubicBezTo>
                <a:cubicBezTo>
                  <a:pt x="43" y="66"/>
                  <a:pt x="41" y="61"/>
                  <a:pt x="37" y="57"/>
                </a:cubicBezTo>
                <a:cubicBezTo>
                  <a:pt x="33" y="53"/>
                  <a:pt x="28" y="51"/>
                  <a:pt x="22" y="51"/>
                </a:cubicBezTo>
                <a:cubicBezTo>
                  <a:pt x="19" y="51"/>
                  <a:pt x="17" y="49"/>
                  <a:pt x="17" y="46"/>
                </a:cubicBezTo>
                <a:cubicBezTo>
                  <a:pt x="17" y="43"/>
                  <a:pt x="19" y="41"/>
                  <a:pt x="22" y="41"/>
                </a:cubicBezTo>
                <a:cubicBezTo>
                  <a:pt x="39" y="41"/>
                  <a:pt x="53" y="55"/>
                  <a:pt x="53" y="72"/>
                </a:cubicBezTo>
                <a:cubicBezTo>
                  <a:pt x="53" y="75"/>
                  <a:pt x="51" y="77"/>
                  <a:pt x="48" y="77"/>
                </a:cubicBezTo>
                <a:moveTo>
                  <a:pt x="69" y="77"/>
                </a:moveTo>
                <a:cubicBezTo>
                  <a:pt x="66" y="77"/>
                  <a:pt x="64" y="75"/>
                  <a:pt x="64" y="72"/>
                </a:cubicBezTo>
                <a:cubicBezTo>
                  <a:pt x="64" y="61"/>
                  <a:pt x="59" y="50"/>
                  <a:pt x="52" y="42"/>
                </a:cubicBezTo>
                <a:cubicBezTo>
                  <a:pt x="44" y="35"/>
                  <a:pt x="33" y="30"/>
                  <a:pt x="22" y="30"/>
                </a:cubicBezTo>
                <a:cubicBezTo>
                  <a:pt x="19" y="30"/>
                  <a:pt x="17" y="28"/>
                  <a:pt x="17" y="25"/>
                </a:cubicBezTo>
                <a:cubicBezTo>
                  <a:pt x="17" y="23"/>
                  <a:pt x="19" y="21"/>
                  <a:pt x="22" y="21"/>
                </a:cubicBezTo>
                <a:cubicBezTo>
                  <a:pt x="50" y="21"/>
                  <a:pt x="73" y="44"/>
                  <a:pt x="73" y="72"/>
                </a:cubicBezTo>
                <a:cubicBezTo>
                  <a:pt x="73" y="75"/>
                  <a:pt x="71" y="77"/>
                  <a:pt x="69" y="77"/>
                </a:cubicBezTo>
                <a:moveTo>
                  <a:pt x="8" y="16"/>
                </a:moveTo>
                <a:cubicBezTo>
                  <a:pt x="7" y="16"/>
                  <a:pt x="6" y="15"/>
                  <a:pt x="6" y="14"/>
                </a:cubicBezTo>
                <a:cubicBezTo>
                  <a:pt x="6" y="10"/>
                  <a:pt x="10" y="6"/>
                  <a:pt x="14" y="6"/>
                </a:cubicBezTo>
                <a:cubicBezTo>
                  <a:pt x="15" y="6"/>
                  <a:pt x="16" y="7"/>
                  <a:pt x="16" y="8"/>
                </a:cubicBezTo>
                <a:cubicBezTo>
                  <a:pt x="16" y="9"/>
                  <a:pt x="15" y="10"/>
                  <a:pt x="14" y="10"/>
                </a:cubicBezTo>
                <a:cubicBezTo>
                  <a:pt x="12" y="10"/>
                  <a:pt x="10" y="12"/>
                  <a:pt x="10" y="14"/>
                </a:cubicBezTo>
                <a:cubicBezTo>
                  <a:pt x="10" y="15"/>
                  <a:pt x="9" y="16"/>
                  <a:pt x="8" y="16"/>
                </a:cubicBezTo>
                <a:moveTo>
                  <a:pt x="8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8"/>
                  <a:pt x="5" y="93"/>
                  <a:pt x="1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8" y="93"/>
                  <a:pt x="93" y="88"/>
                  <a:pt x="93" y="8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5"/>
                  <a:pt x="88" y="0"/>
                  <a:pt x="8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Freeform 78"/>
          <p:cNvSpPr>
            <a:spLocks noEditPoints="1"/>
          </p:cNvSpPr>
          <p:nvPr/>
        </p:nvSpPr>
        <p:spPr bwMode="auto">
          <a:xfrm>
            <a:off x="14088533" y="3409951"/>
            <a:ext cx="383117" cy="381000"/>
          </a:xfrm>
          <a:custGeom>
            <a:avLst/>
            <a:gdLst>
              <a:gd name="T0" fmla="*/ 77241 w 93"/>
              <a:gd name="T1" fmla="*/ 236589 h 93"/>
              <a:gd name="T2" fmla="*/ 49434 w 93"/>
              <a:gd name="T3" fmla="*/ 212008 h 93"/>
              <a:gd name="T4" fmla="*/ 77241 w 93"/>
              <a:gd name="T5" fmla="*/ 184355 h 93"/>
              <a:gd name="T6" fmla="*/ 105048 w 93"/>
              <a:gd name="T7" fmla="*/ 212008 h 93"/>
              <a:gd name="T8" fmla="*/ 77241 w 93"/>
              <a:gd name="T9" fmla="*/ 236589 h 93"/>
              <a:gd name="T10" fmla="*/ 148303 w 93"/>
              <a:gd name="T11" fmla="*/ 236589 h 93"/>
              <a:gd name="T12" fmla="*/ 132855 w 93"/>
              <a:gd name="T13" fmla="*/ 221226 h 93"/>
              <a:gd name="T14" fmla="*/ 114317 w 93"/>
              <a:gd name="T15" fmla="*/ 175137 h 93"/>
              <a:gd name="T16" fmla="*/ 67972 w 93"/>
              <a:gd name="T17" fmla="*/ 156702 h 93"/>
              <a:gd name="T18" fmla="*/ 52524 w 93"/>
              <a:gd name="T19" fmla="*/ 141339 h 93"/>
              <a:gd name="T20" fmla="*/ 67972 w 93"/>
              <a:gd name="T21" fmla="*/ 125976 h 93"/>
              <a:gd name="T22" fmla="*/ 163751 w 93"/>
              <a:gd name="T23" fmla="*/ 221226 h 93"/>
              <a:gd name="T24" fmla="*/ 148303 w 93"/>
              <a:gd name="T25" fmla="*/ 236589 h 93"/>
              <a:gd name="T26" fmla="*/ 213186 w 93"/>
              <a:gd name="T27" fmla="*/ 236589 h 93"/>
              <a:gd name="T28" fmla="*/ 197737 w 93"/>
              <a:gd name="T29" fmla="*/ 221226 h 93"/>
              <a:gd name="T30" fmla="*/ 160662 w 93"/>
              <a:gd name="T31" fmla="*/ 129048 h 93"/>
              <a:gd name="T32" fmla="*/ 67972 w 93"/>
              <a:gd name="T33" fmla="*/ 92177 h 93"/>
              <a:gd name="T34" fmla="*/ 52524 w 93"/>
              <a:gd name="T35" fmla="*/ 76815 h 93"/>
              <a:gd name="T36" fmla="*/ 67972 w 93"/>
              <a:gd name="T37" fmla="*/ 64524 h 93"/>
              <a:gd name="T38" fmla="*/ 225544 w 93"/>
              <a:gd name="T39" fmla="*/ 221226 h 93"/>
              <a:gd name="T40" fmla="*/ 213186 w 93"/>
              <a:gd name="T41" fmla="*/ 236589 h 93"/>
              <a:gd name="T42" fmla="*/ 24717 w 93"/>
              <a:gd name="T43" fmla="*/ 49161 h 93"/>
              <a:gd name="T44" fmla="*/ 18538 w 93"/>
              <a:gd name="T45" fmla="*/ 43016 h 93"/>
              <a:gd name="T46" fmla="*/ 43255 w 93"/>
              <a:gd name="T47" fmla="*/ 18435 h 93"/>
              <a:gd name="T48" fmla="*/ 49434 w 93"/>
              <a:gd name="T49" fmla="*/ 24581 h 93"/>
              <a:gd name="T50" fmla="*/ 43255 w 93"/>
              <a:gd name="T51" fmla="*/ 30726 h 93"/>
              <a:gd name="T52" fmla="*/ 30896 w 93"/>
              <a:gd name="T53" fmla="*/ 43016 h 93"/>
              <a:gd name="T54" fmla="*/ 24717 w 93"/>
              <a:gd name="T55" fmla="*/ 49161 h 93"/>
              <a:gd name="T56" fmla="*/ 253351 w 93"/>
              <a:gd name="T57" fmla="*/ 0 h 93"/>
              <a:gd name="T58" fmla="*/ 37076 w 93"/>
              <a:gd name="T59" fmla="*/ 0 h 93"/>
              <a:gd name="T60" fmla="*/ 0 w 93"/>
              <a:gd name="T61" fmla="*/ 36871 h 93"/>
              <a:gd name="T62" fmla="*/ 0 w 93"/>
              <a:gd name="T63" fmla="*/ 251952 h 93"/>
              <a:gd name="T64" fmla="*/ 37076 w 93"/>
              <a:gd name="T65" fmla="*/ 285750 h 93"/>
              <a:gd name="T66" fmla="*/ 253351 w 93"/>
              <a:gd name="T67" fmla="*/ 285750 h 93"/>
              <a:gd name="T68" fmla="*/ 287337 w 93"/>
              <a:gd name="T69" fmla="*/ 251952 h 93"/>
              <a:gd name="T70" fmla="*/ 287337 w 93"/>
              <a:gd name="T71" fmla="*/ 36871 h 93"/>
              <a:gd name="T72" fmla="*/ 253351 w 93"/>
              <a:gd name="T73" fmla="*/ 0 h 9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93" h="93">
                <a:moveTo>
                  <a:pt x="25" y="77"/>
                </a:moveTo>
                <a:cubicBezTo>
                  <a:pt x="20" y="77"/>
                  <a:pt x="16" y="73"/>
                  <a:pt x="16" y="69"/>
                </a:cubicBezTo>
                <a:cubicBezTo>
                  <a:pt x="16" y="64"/>
                  <a:pt x="20" y="60"/>
                  <a:pt x="25" y="60"/>
                </a:cubicBezTo>
                <a:cubicBezTo>
                  <a:pt x="30" y="60"/>
                  <a:pt x="34" y="64"/>
                  <a:pt x="34" y="69"/>
                </a:cubicBezTo>
                <a:cubicBezTo>
                  <a:pt x="34" y="73"/>
                  <a:pt x="30" y="77"/>
                  <a:pt x="25" y="77"/>
                </a:cubicBezTo>
                <a:moveTo>
                  <a:pt x="48" y="77"/>
                </a:moveTo>
                <a:cubicBezTo>
                  <a:pt x="46" y="77"/>
                  <a:pt x="43" y="75"/>
                  <a:pt x="43" y="72"/>
                </a:cubicBezTo>
                <a:cubicBezTo>
                  <a:pt x="43" y="66"/>
                  <a:pt x="41" y="61"/>
                  <a:pt x="37" y="57"/>
                </a:cubicBezTo>
                <a:cubicBezTo>
                  <a:pt x="33" y="53"/>
                  <a:pt x="28" y="51"/>
                  <a:pt x="22" y="51"/>
                </a:cubicBezTo>
                <a:cubicBezTo>
                  <a:pt x="19" y="51"/>
                  <a:pt x="17" y="49"/>
                  <a:pt x="17" y="46"/>
                </a:cubicBezTo>
                <a:cubicBezTo>
                  <a:pt x="17" y="43"/>
                  <a:pt x="19" y="41"/>
                  <a:pt x="22" y="41"/>
                </a:cubicBezTo>
                <a:cubicBezTo>
                  <a:pt x="39" y="41"/>
                  <a:pt x="53" y="55"/>
                  <a:pt x="53" y="72"/>
                </a:cubicBezTo>
                <a:cubicBezTo>
                  <a:pt x="53" y="75"/>
                  <a:pt x="51" y="77"/>
                  <a:pt x="48" y="77"/>
                </a:cubicBezTo>
                <a:moveTo>
                  <a:pt x="69" y="77"/>
                </a:moveTo>
                <a:cubicBezTo>
                  <a:pt x="66" y="77"/>
                  <a:pt x="64" y="75"/>
                  <a:pt x="64" y="72"/>
                </a:cubicBezTo>
                <a:cubicBezTo>
                  <a:pt x="64" y="61"/>
                  <a:pt x="59" y="50"/>
                  <a:pt x="52" y="42"/>
                </a:cubicBezTo>
                <a:cubicBezTo>
                  <a:pt x="44" y="35"/>
                  <a:pt x="33" y="30"/>
                  <a:pt x="22" y="30"/>
                </a:cubicBezTo>
                <a:cubicBezTo>
                  <a:pt x="19" y="30"/>
                  <a:pt x="17" y="28"/>
                  <a:pt x="17" y="25"/>
                </a:cubicBezTo>
                <a:cubicBezTo>
                  <a:pt x="17" y="23"/>
                  <a:pt x="19" y="21"/>
                  <a:pt x="22" y="21"/>
                </a:cubicBezTo>
                <a:cubicBezTo>
                  <a:pt x="50" y="21"/>
                  <a:pt x="73" y="44"/>
                  <a:pt x="73" y="72"/>
                </a:cubicBezTo>
                <a:cubicBezTo>
                  <a:pt x="73" y="75"/>
                  <a:pt x="71" y="77"/>
                  <a:pt x="69" y="77"/>
                </a:cubicBezTo>
                <a:moveTo>
                  <a:pt x="8" y="16"/>
                </a:moveTo>
                <a:cubicBezTo>
                  <a:pt x="7" y="16"/>
                  <a:pt x="6" y="15"/>
                  <a:pt x="6" y="14"/>
                </a:cubicBezTo>
                <a:cubicBezTo>
                  <a:pt x="6" y="10"/>
                  <a:pt x="10" y="6"/>
                  <a:pt x="14" y="6"/>
                </a:cubicBezTo>
                <a:cubicBezTo>
                  <a:pt x="15" y="6"/>
                  <a:pt x="16" y="7"/>
                  <a:pt x="16" y="8"/>
                </a:cubicBezTo>
                <a:cubicBezTo>
                  <a:pt x="16" y="9"/>
                  <a:pt x="15" y="10"/>
                  <a:pt x="14" y="10"/>
                </a:cubicBezTo>
                <a:cubicBezTo>
                  <a:pt x="12" y="10"/>
                  <a:pt x="10" y="12"/>
                  <a:pt x="10" y="14"/>
                </a:cubicBezTo>
                <a:cubicBezTo>
                  <a:pt x="10" y="15"/>
                  <a:pt x="9" y="16"/>
                  <a:pt x="8" y="16"/>
                </a:cubicBezTo>
                <a:moveTo>
                  <a:pt x="8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8"/>
                  <a:pt x="5" y="93"/>
                  <a:pt x="1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8" y="93"/>
                  <a:pt x="93" y="88"/>
                  <a:pt x="93" y="82"/>
                </a:cubicBezTo>
                <a:cubicBezTo>
                  <a:pt x="93" y="12"/>
                  <a:pt x="93" y="12"/>
                  <a:pt x="93" y="12"/>
                </a:cubicBezTo>
                <a:cubicBezTo>
                  <a:pt x="93" y="5"/>
                  <a:pt x="88" y="0"/>
                  <a:pt x="8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Freeform 47"/>
          <p:cNvSpPr>
            <a:spLocks noEditPoints="1"/>
          </p:cNvSpPr>
          <p:nvPr/>
        </p:nvSpPr>
        <p:spPr bwMode="auto">
          <a:xfrm>
            <a:off x="7454625" y="3637275"/>
            <a:ext cx="490437" cy="503635"/>
          </a:xfrm>
          <a:custGeom>
            <a:avLst/>
            <a:gdLst>
              <a:gd name="T0" fmla="*/ 49179 w 94"/>
              <a:gd name="T1" fmla="*/ 333375 h 108"/>
              <a:gd name="T2" fmla="*/ 86063 w 94"/>
              <a:gd name="T3" fmla="*/ 314854 h 108"/>
              <a:gd name="T4" fmla="*/ 239746 w 94"/>
              <a:gd name="T5" fmla="*/ 290160 h 108"/>
              <a:gd name="T6" fmla="*/ 233599 w 94"/>
              <a:gd name="T7" fmla="*/ 333375 h 108"/>
              <a:gd name="T8" fmla="*/ 239746 w 94"/>
              <a:gd name="T9" fmla="*/ 290160 h 108"/>
              <a:gd name="T10" fmla="*/ 132168 w 94"/>
              <a:gd name="T11" fmla="*/ 179035 h 108"/>
              <a:gd name="T12" fmla="*/ 138315 w 94"/>
              <a:gd name="T13" fmla="*/ 104951 h 108"/>
              <a:gd name="T14" fmla="*/ 144463 w 94"/>
              <a:gd name="T15" fmla="*/ 98778 h 108"/>
              <a:gd name="T16" fmla="*/ 150610 w 94"/>
              <a:gd name="T17" fmla="*/ 166688 h 108"/>
              <a:gd name="T18" fmla="*/ 252041 w 94"/>
              <a:gd name="T19" fmla="*/ 172861 h 108"/>
              <a:gd name="T20" fmla="*/ 252041 w 94"/>
              <a:gd name="T21" fmla="*/ 185208 h 108"/>
              <a:gd name="T22" fmla="*/ 144463 w 94"/>
              <a:gd name="T23" fmla="*/ 194469 h 108"/>
              <a:gd name="T24" fmla="*/ 36884 w 94"/>
              <a:gd name="T25" fmla="*/ 154340 h 108"/>
              <a:gd name="T26" fmla="*/ 104505 w 94"/>
              <a:gd name="T27" fmla="*/ 67910 h 108"/>
              <a:gd name="T28" fmla="*/ 113726 w 94"/>
              <a:gd name="T29" fmla="*/ 70997 h 108"/>
              <a:gd name="T30" fmla="*/ 46105 w 94"/>
              <a:gd name="T31" fmla="*/ 148167 h 108"/>
              <a:gd name="T32" fmla="*/ 144463 w 94"/>
              <a:gd name="T33" fmla="*/ 40128 h 108"/>
              <a:gd name="T34" fmla="*/ 144463 w 94"/>
              <a:gd name="T35" fmla="*/ 314854 h 108"/>
              <a:gd name="T36" fmla="*/ 144463 w 94"/>
              <a:gd name="T37" fmla="*/ 40128 h 108"/>
              <a:gd name="T38" fmla="*/ 18442 w 94"/>
              <a:gd name="T39" fmla="*/ 49389 h 108"/>
              <a:gd name="T40" fmla="*/ 33810 w 94"/>
              <a:gd name="T41" fmla="*/ 15434 h 108"/>
              <a:gd name="T42" fmla="*/ 43031 w 94"/>
              <a:gd name="T43" fmla="*/ 15434 h 108"/>
              <a:gd name="T44" fmla="*/ 27663 w 94"/>
              <a:gd name="T45" fmla="*/ 46302 h 108"/>
              <a:gd name="T46" fmla="*/ 58400 w 94"/>
              <a:gd name="T47" fmla="*/ 0 h 108"/>
              <a:gd name="T48" fmla="*/ 15368 w 94"/>
              <a:gd name="T49" fmla="*/ 77170 h 108"/>
              <a:gd name="T50" fmla="*/ 58400 w 94"/>
              <a:gd name="T51" fmla="*/ 0 h 108"/>
              <a:gd name="T52" fmla="*/ 205936 w 94"/>
              <a:gd name="T53" fmla="*/ 27781 h 108"/>
              <a:gd name="T54" fmla="*/ 233599 w 94"/>
              <a:gd name="T55" fmla="*/ 9260 h 108"/>
              <a:gd name="T56" fmla="*/ 239746 w 94"/>
              <a:gd name="T57" fmla="*/ 15434 h 108"/>
              <a:gd name="T58" fmla="*/ 212083 w 94"/>
              <a:gd name="T59" fmla="*/ 27781 h 108"/>
              <a:gd name="T60" fmla="*/ 209010 w 94"/>
              <a:gd name="T61" fmla="*/ 27781 h 108"/>
              <a:gd name="T62" fmla="*/ 190568 w 94"/>
              <a:gd name="T63" fmla="*/ 24694 h 108"/>
              <a:gd name="T64" fmla="*/ 258188 w 94"/>
              <a:gd name="T65" fmla="*/ 9260 h 10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94" h="108">
                <a:moveTo>
                  <a:pt x="16" y="94"/>
                </a:moveTo>
                <a:cubicBezTo>
                  <a:pt x="13" y="100"/>
                  <a:pt x="13" y="106"/>
                  <a:pt x="16" y="108"/>
                </a:cubicBezTo>
                <a:cubicBezTo>
                  <a:pt x="17" y="108"/>
                  <a:pt x="18" y="108"/>
                  <a:pt x="19" y="108"/>
                </a:cubicBezTo>
                <a:cubicBezTo>
                  <a:pt x="22" y="108"/>
                  <a:pt x="26" y="106"/>
                  <a:pt x="28" y="102"/>
                </a:cubicBezTo>
                <a:cubicBezTo>
                  <a:pt x="16" y="94"/>
                  <a:pt x="16" y="94"/>
                  <a:pt x="16" y="94"/>
                </a:cubicBezTo>
                <a:moveTo>
                  <a:pt x="78" y="94"/>
                </a:moveTo>
                <a:cubicBezTo>
                  <a:pt x="66" y="102"/>
                  <a:pt x="66" y="102"/>
                  <a:pt x="66" y="102"/>
                </a:cubicBezTo>
                <a:cubicBezTo>
                  <a:pt x="69" y="106"/>
                  <a:pt x="73" y="108"/>
                  <a:pt x="76" y="108"/>
                </a:cubicBezTo>
                <a:cubicBezTo>
                  <a:pt x="77" y="108"/>
                  <a:pt x="78" y="108"/>
                  <a:pt x="78" y="108"/>
                </a:cubicBezTo>
                <a:cubicBezTo>
                  <a:pt x="82" y="106"/>
                  <a:pt x="82" y="100"/>
                  <a:pt x="78" y="94"/>
                </a:cubicBezTo>
                <a:moveTo>
                  <a:pt x="47" y="63"/>
                </a:moveTo>
                <a:cubicBezTo>
                  <a:pt x="45" y="63"/>
                  <a:pt x="43" y="61"/>
                  <a:pt x="43" y="58"/>
                </a:cubicBezTo>
                <a:cubicBezTo>
                  <a:pt x="43" y="57"/>
                  <a:pt x="44" y="55"/>
                  <a:pt x="45" y="54"/>
                </a:cubicBezTo>
                <a:cubicBezTo>
                  <a:pt x="45" y="34"/>
                  <a:pt x="45" y="34"/>
                  <a:pt x="45" y="34"/>
                </a:cubicBezTo>
                <a:cubicBezTo>
                  <a:pt x="45" y="33"/>
                  <a:pt x="46" y="32"/>
                  <a:pt x="47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2"/>
                  <a:pt x="49" y="33"/>
                  <a:pt x="49" y="34"/>
                </a:cubicBezTo>
                <a:cubicBezTo>
                  <a:pt x="49" y="54"/>
                  <a:pt x="49" y="54"/>
                  <a:pt x="49" y="54"/>
                </a:cubicBezTo>
                <a:cubicBezTo>
                  <a:pt x="50" y="54"/>
                  <a:pt x="51" y="55"/>
                  <a:pt x="51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3" y="56"/>
                  <a:pt x="84" y="57"/>
                  <a:pt x="84" y="58"/>
                </a:cubicBezTo>
                <a:cubicBezTo>
                  <a:pt x="84" y="59"/>
                  <a:pt x="83" y="60"/>
                  <a:pt x="82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0" y="62"/>
                  <a:pt x="49" y="63"/>
                  <a:pt x="47" y="63"/>
                </a:cubicBezTo>
                <a:moveTo>
                  <a:pt x="13" y="50"/>
                </a:moveTo>
                <a:cubicBezTo>
                  <a:pt x="12" y="50"/>
                  <a:pt x="12" y="50"/>
                  <a:pt x="12" y="50"/>
                </a:cubicBezTo>
                <a:cubicBezTo>
                  <a:pt x="11" y="49"/>
                  <a:pt x="10" y="48"/>
                  <a:pt x="11" y="47"/>
                </a:cubicBezTo>
                <a:cubicBezTo>
                  <a:pt x="15" y="36"/>
                  <a:pt x="23" y="26"/>
                  <a:pt x="34" y="22"/>
                </a:cubicBezTo>
                <a:cubicBezTo>
                  <a:pt x="35" y="22"/>
                  <a:pt x="35" y="22"/>
                  <a:pt x="35" y="22"/>
                </a:cubicBezTo>
                <a:cubicBezTo>
                  <a:pt x="36" y="22"/>
                  <a:pt x="37" y="22"/>
                  <a:pt x="37" y="23"/>
                </a:cubicBezTo>
                <a:cubicBezTo>
                  <a:pt x="38" y="24"/>
                  <a:pt x="37" y="25"/>
                  <a:pt x="36" y="26"/>
                </a:cubicBezTo>
                <a:cubicBezTo>
                  <a:pt x="26" y="30"/>
                  <a:pt x="18" y="38"/>
                  <a:pt x="15" y="48"/>
                </a:cubicBezTo>
                <a:cubicBezTo>
                  <a:pt x="14" y="49"/>
                  <a:pt x="14" y="50"/>
                  <a:pt x="13" y="50"/>
                </a:cubicBezTo>
                <a:moveTo>
                  <a:pt x="47" y="13"/>
                </a:moveTo>
                <a:cubicBezTo>
                  <a:pt x="23" y="13"/>
                  <a:pt x="3" y="33"/>
                  <a:pt x="3" y="58"/>
                </a:cubicBezTo>
                <a:cubicBezTo>
                  <a:pt x="3" y="82"/>
                  <a:pt x="23" y="102"/>
                  <a:pt x="47" y="102"/>
                </a:cubicBezTo>
                <a:cubicBezTo>
                  <a:pt x="72" y="102"/>
                  <a:pt x="92" y="82"/>
                  <a:pt x="92" y="58"/>
                </a:cubicBezTo>
                <a:cubicBezTo>
                  <a:pt x="92" y="33"/>
                  <a:pt x="72" y="13"/>
                  <a:pt x="47" y="13"/>
                </a:cubicBezTo>
                <a:moveTo>
                  <a:pt x="7" y="16"/>
                </a:moveTo>
                <a:cubicBezTo>
                  <a:pt x="6" y="16"/>
                  <a:pt x="6" y="16"/>
                  <a:pt x="6" y="16"/>
                </a:cubicBezTo>
                <a:cubicBezTo>
                  <a:pt x="5" y="16"/>
                  <a:pt x="5" y="15"/>
                  <a:pt x="5" y="14"/>
                </a:cubicBezTo>
                <a:cubicBezTo>
                  <a:pt x="6" y="10"/>
                  <a:pt x="8" y="7"/>
                  <a:pt x="11" y="5"/>
                </a:cubicBezTo>
                <a:cubicBezTo>
                  <a:pt x="12" y="4"/>
                  <a:pt x="12" y="4"/>
                  <a:pt x="12" y="4"/>
                </a:cubicBezTo>
                <a:cubicBezTo>
                  <a:pt x="13" y="4"/>
                  <a:pt x="14" y="5"/>
                  <a:pt x="14" y="5"/>
                </a:cubicBezTo>
                <a:cubicBezTo>
                  <a:pt x="15" y="6"/>
                  <a:pt x="14" y="8"/>
                  <a:pt x="13" y="8"/>
                </a:cubicBezTo>
                <a:cubicBezTo>
                  <a:pt x="11" y="10"/>
                  <a:pt x="9" y="12"/>
                  <a:pt x="9" y="15"/>
                </a:cubicBezTo>
                <a:cubicBezTo>
                  <a:pt x="9" y="16"/>
                  <a:pt x="8" y="16"/>
                  <a:pt x="7" y="16"/>
                </a:cubicBezTo>
                <a:moveTo>
                  <a:pt x="19" y="0"/>
                </a:moveTo>
                <a:cubicBezTo>
                  <a:pt x="16" y="0"/>
                  <a:pt x="13" y="1"/>
                  <a:pt x="10" y="3"/>
                </a:cubicBezTo>
                <a:cubicBezTo>
                  <a:pt x="3" y="8"/>
                  <a:pt x="0" y="18"/>
                  <a:pt x="5" y="25"/>
                </a:cubicBezTo>
                <a:cubicBezTo>
                  <a:pt x="33" y="8"/>
                  <a:pt x="33" y="8"/>
                  <a:pt x="33" y="8"/>
                </a:cubicBezTo>
                <a:cubicBezTo>
                  <a:pt x="30" y="3"/>
                  <a:pt x="24" y="0"/>
                  <a:pt x="19" y="0"/>
                </a:cubicBezTo>
                <a:moveTo>
                  <a:pt x="68" y="9"/>
                </a:moveTo>
                <a:cubicBezTo>
                  <a:pt x="68" y="9"/>
                  <a:pt x="67" y="9"/>
                  <a:pt x="67" y="9"/>
                </a:cubicBezTo>
                <a:cubicBezTo>
                  <a:pt x="66" y="8"/>
                  <a:pt x="66" y="6"/>
                  <a:pt x="67" y="6"/>
                </a:cubicBezTo>
                <a:cubicBezTo>
                  <a:pt x="69" y="4"/>
                  <a:pt x="72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7" y="3"/>
                  <a:pt x="78" y="4"/>
                  <a:pt x="78" y="5"/>
                </a:cubicBezTo>
                <a:cubicBezTo>
                  <a:pt x="78" y="6"/>
                  <a:pt x="77" y="7"/>
                  <a:pt x="76" y="7"/>
                </a:cubicBezTo>
                <a:cubicBezTo>
                  <a:pt x="73" y="7"/>
                  <a:pt x="71" y="8"/>
                  <a:pt x="69" y="9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8" y="9"/>
                </a:cubicBezTo>
                <a:moveTo>
                  <a:pt x="76" y="0"/>
                </a:moveTo>
                <a:cubicBezTo>
                  <a:pt x="70" y="0"/>
                  <a:pt x="65" y="3"/>
                  <a:pt x="62" y="8"/>
                </a:cubicBezTo>
                <a:cubicBezTo>
                  <a:pt x="90" y="25"/>
                  <a:pt x="90" y="25"/>
                  <a:pt x="90" y="25"/>
                </a:cubicBezTo>
                <a:cubicBezTo>
                  <a:pt x="94" y="18"/>
                  <a:pt x="92" y="8"/>
                  <a:pt x="84" y="3"/>
                </a:cubicBezTo>
                <a:cubicBezTo>
                  <a:pt x="82" y="1"/>
                  <a:pt x="79" y="0"/>
                  <a:pt x="7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直接连接符 2"/>
          <p:cNvCxnSpPr>
            <a:stCxn id="29" idx="4"/>
            <a:endCxn id="29" idx="4"/>
          </p:cNvCxnSpPr>
          <p:nvPr/>
        </p:nvCxnSpPr>
        <p:spPr>
          <a:xfrm>
            <a:off x="2847217" y="343466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 141"/>
          <p:cNvSpPr/>
          <p:nvPr/>
        </p:nvSpPr>
        <p:spPr>
          <a:xfrm>
            <a:off x="3218059" y="3704285"/>
            <a:ext cx="590973" cy="288713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41"/>
          <p:cNvSpPr/>
          <p:nvPr/>
        </p:nvSpPr>
        <p:spPr>
          <a:xfrm>
            <a:off x="6047983" y="3722671"/>
            <a:ext cx="590973" cy="288713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文本框 38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832136" y="1365187"/>
            <a:ext cx="2424439" cy="1423467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endParaRPr lang="en-US" altLang="zh-CN" sz="1100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方案：</a:t>
            </a:r>
            <a:endParaRPr lang="en-US" altLang="zh-CN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：梳理验证云资源，做好适配层修改</a:t>
            </a:r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分级化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：划分优先级，</a:t>
            </a: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从易至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难，先持续集成、测试预生产，最后迁生产系统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347383" y="191760"/>
            <a:ext cx="8748000" cy="6476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难点攻关</a:t>
            </a:r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76919" y="981679"/>
            <a:ext cx="2571771" cy="4151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功能点多，业务逻辑关系</a:t>
            </a:r>
            <a:r>
              <a:rPr lang="zh-CN" altLang="en-US" sz="1200" smtClean="0">
                <a:solidFill>
                  <a:srgbClr val="99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11627" y="1009991"/>
            <a:ext cx="2575434" cy="1790493"/>
            <a:chOff x="6111627" y="1271250"/>
            <a:chExt cx="2575434" cy="1612291"/>
          </a:xfrm>
        </p:grpSpPr>
        <p:sp>
          <p:nvSpPr>
            <p:cNvPr id="48" name="矩形 47"/>
            <p:cNvSpPr/>
            <p:nvPr/>
          </p:nvSpPr>
          <p:spPr>
            <a:xfrm>
              <a:off x="6111627" y="1271250"/>
              <a:ext cx="2571771" cy="415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94B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用户在线时间长，允许切换时间</a:t>
              </a:r>
              <a:r>
                <a:rPr lang="zh-CN" altLang="en-US" sz="1200" b="1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</a:t>
              </a:r>
              <a:endPara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15290" y="1726275"/>
              <a:ext cx="2571771" cy="11572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t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文本框 50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6183570" y="1465332"/>
            <a:ext cx="2424439" cy="125418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endParaRPr lang="en-US" altLang="zh-CN" sz="1100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10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充分做好云资源可用性验证</a:t>
            </a:r>
            <a:endParaRPr lang="en-US" altLang="zh-CN" sz="110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先迁非生产环境验证存在问题</a:t>
            </a:r>
          </a:p>
          <a:p>
            <a:pPr marL="171450" indent="-171450">
              <a:buFont typeface="Wingdings" panose="05000000000000000000" charset="0"/>
              <a:buChar char=""/>
            </a:pPr>
            <a:r>
              <a:rPr lang="en-US" altLang="zh-CN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</a:t>
            </a:r>
            <a:r>
              <a:rPr lang="en-US" altLang="zh-CN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应用先完整在华为云部署运行等待切换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668173" y="5018669"/>
            <a:ext cx="2575434" cy="1617263"/>
            <a:chOff x="6111627" y="1299873"/>
            <a:chExt cx="2575434" cy="2098683"/>
          </a:xfrm>
        </p:grpSpPr>
        <p:sp>
          <p:nvSpPr>
            <p:cNvPr id="53" name="矩形 52"/>
            <p:cNvSpPr/>
            <p:nvPr/>
          </p:nvSpPr>
          <p:spPr>
            <a:xfrm>
              <a:off x="6111627" y="1299873"/>
              <a:ext cx="2571771" cy="415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94B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网站负载高，日均</a:t>
              </a:r>
              <a:r>
                <a:rPr lang="en-US" altLang="zh-CN" sz="1200" b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b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r>
                <a:rPr lang="en-US" altLang="zh-CN" sz="1200" b="1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UV</a:t>
              </a:r>
              <a:endParaRPr lang="en-US" altLang="zh-CN" sz="12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115290" y="1742366"/>
              <a:ext cx="2571771" cy="16561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t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158930" y="4992007"/>
            <a:ext cx="2575434" cy="1643925"/>
            <a:chOff x="6111627" y="840171"/>
            <a:chExt cx="2575434" cy="2187009"/>
          </a:xfrm>
        </p:grpSpPr>
        <p:sp>
          <p:nvSpPr>
            <p:cNvPr id="56" name="矩形 55"/>
            <p:cNvSpPr/>
            <p:nvPr/>
          </p:nvSpPr>
          <p:spPr>
            <a:xfrm>
              <a:off x="6111627" y="840171"/>
              <a:ext cx="2571771" cy="4151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94B6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迁移数据量</a:t>
              </a:r>
              <a:r>
                <a:rPr lang="zh-CN" altLang="en-US" sz="1200" b="1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endParaRPr lang="en-US" altLang="zh-CN" sz="1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115290" y="1282664"/>
              <a:ext cx="2571771" cy="1744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t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文本框 57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3745248" y="5396984"/>
            <a:ext cx="2424439" cy="74635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所需</a:t>
            </a: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虚拟机容量</a:t>
            </a: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自动化扩展的云管理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 descr="e7d195523061f1c0deeec63e560781cfd59afb0ea006f2a87ABB68BF51EA6619813959095094C18C62A12F549504892A4AAA8C1554C6663626E05CA27F281A14E6983772AFC3FB97135759321DEA3D709AACD122C08E6ED11241DF15C09E2C12DE3EE5ECBBE029142E78393D8F92674E12A8C0A9F7AD0B15E89D8F4F76499D0DF899BB6FF5AC3B6D"/>
          <p:cNvSpPr txBox="1"/>
          <p:nvPr/>
        </p:nvSpPr>
        <p:spPr>
          <a:xfrm>
            <a:off x="9301242" y="5405974"/>
            <a:ext cx="2424439" cy="1084912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自动化数据迁移工具</a:t>
            </a:r>
            <a:endParaRPr lang="zh-CN" altLang="en-US" sz="110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charset="0"/>
              <a:buChar char=""/>
            </a:pPr>
            <a:r>
              <a:rPr lang="zh-CN" altLang="en-US" sz="110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sz="110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生产的持续集成、测试、预生产系统数据针对性处理，如备份导入或重新创建</a:t>
            </a:r>
            <a:endParaRPr lang="en-US" altLang="zh-CN" sz="11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 141"/>
          <p:cNvSpPr/>
          <p:nvPr/>
        </p:nvSpPr>
        <p:spPr>
          <a:xfrm>
            <a:off x="8763967" y="3758713"/>
            <a:ext cx="590973" cy="288713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96" y="2856991"/>
            <a:ext cx="228571" cy="51428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51" y="2867052"/>
            <a:ext cx="228571" cy="51428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11" y="4443693"/>
            <a:ext cx="228571" cy="5142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77" y="4460723"/>
            <a:ext cx="228571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灯片编号占位符 6"/>
          <p:cNvSpPr txBox="1">
            <a:spLocks/>
          </p:cNvSpPr>
          <p:nvPr/>
        </p:nvSpPr>
        <p:spPr>
          <a:xfrm>
            <a:off x="13952794" y="8116219"/>
            <a:ext cx="1519515" cy="446359"/>
          </a:xfrm>
          <a:prstGeom prst="rect">
            <a:avLst/>
          </a:prstGeom>
        </p:spPr>
        <p:txBody>
          <a:bodyPr lIns="121917" tIns="60958" rIns="121917" bIns="60958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fld id="{E745E85D-B118-4D2E-933C-CE14A13341C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标题 3"/>
          <p:cNvSpPr txBox="1">
            <a:spLocks/>
          </p:cNvSpPr>
          <p:nvPr/>
        </p:nvSpPr>
        <p:spPr>
          <a:xfrm>
            <a:off x="208851" y="151770"/>
            <a:ext cx="4143834" cy="5600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迁移方案及执行过程</a:t>
            </a:r>
          </a:p>
        </p:txBody>
      </p:sp>
      <p:sp>
        <p:nvSpPr>
          <p:cNvPr id="49" name="右箭头 48"/>
          <p:cNvSpPr/>
          <p:nvPr/>
        </p:nvSpPr>
        <p:spPr>
          <a:xfrm>
            <a:off x="1909914" y="1792574"/>
            <a:ext cx="882945" cy="144987"/>
          </a:xfrm>
          <a:prstGeom prst="rightArrow">
            <a:avLst/>
          </a:prstGeom>
          <a:noFill/>
          <a:ln w="19050">
            <a:solidFill>
              <a:srgbClr val="FFCC00"/>
            </a:solidFill>
            <a:bevel/>
            <a:headEnd/>
            <a:tailEnd/>
          </a:ln>
        </p:spPr>
        <p:txBody>
          <a:bodyPr wrap="none" anchor="ctr"/>
          <a:lstStyle/>
          <a:p>
            <a:endParaRPr lang="zh-CN" altLang="en-US" sz="16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右箭头 53"/>
          <p:cNvSpPr/>
          <p:nvPr/>
        </p:nvSpPr>
        <p:spPr>
          <a:xfrm>
            <a:off x="7843123" y="1780086"/>
            <a:ext cx="882945" cy="144987"/>
          </a:xfrm>
          <a:prstGeom prst="rightArrow">
            <a:avLst/>
          </a:prstGeom>
          <a:noFill/>
          <a:ln w="19050">
            <a:solidFill>
              <a:srgbClr val="FFCC00"/>
            </a:solidFill>
            <a:bevel/>
            <a:headEnd/>
            <a:tailEnd/>
          </a:ln>
        </p:spPr>
        <p:txBody>
          <a:bodyPr wrap="none" anchor="ctr"/>
          <a:lstStyle/>
          <a:p>
            <a:endParaRPr lang="zh-CN" altLang="en-US" sz="16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右箭头 54"/>
          <p:cNvSpPr/>
          <p:nvPr/>
        </p:nvSpPr>
        <p:spPr>
          <a:xfrm>
            <a:off x="4874350" y="1792574"/>
            <a:ext cx="882945" cy="144987"/>
          </a:xfrm>
          <a:prstGeom prst="rightArrow">
            <a:avLst/>
          </a:prstGeom>
          <a:noFill/>
          <a:ln w="19050">
            <a:solidFill>
              <a:srgbClr val="FFCC00"/>
            </a:solidFill>
            <a:bevel/>
            <a:headEnd/>
            <a:tailEnd/>
          </a:ln>
        </p:spPr>
        <p:txBody>
          <a:bodyPr wrap="none" anchor="ctr"/>
          <a:lstStyle/>
          <a:p>
            <a:endParaRPr lang="zh-CN" altLang="en-US" sz="16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AutoShape 51"/>
          <p:cNvSpPr>
            <a:spLocks noChangeArrowheads="1"/>
          </p:cNvSpPr>
          <p:nvPr/>
        </p:nvSpPr>
        <p:spPr bwMode="auto">
          <a:xfrm>
            <a:off x="396667" y="2007893"/>
            <a:ext cx="2514206" cy="448863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8575">
            <a:solidFill>
              <a:srgbClr val="C00000"/>
            </a:solidFill>
            <a:round/>
            <a:headEnd/>
            <a:tailEnd/>
          </a:ln>
        </p:spPr>
        <p:txBody>
          <a:bodyPr wrap="square" anchor="ctr"/>
          <a:lstStyle/>
          <a:p>
            <a:pPr marL="380990" indent="-380990" defTabSz="121917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1"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2367" y="1744683"/>
            <a:ext cx="1145999" cy="2899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 b="1"/>
              <a:t>准备阶段</a:t>
            </a:r>
            <a:endParaRPr lang="zh-CN" altLang="zh-CN" sz="1200"/>
          </a:p>
        </p:txBody>
      </p:sp>
      <p:sp>
        <p:nvSpPr>
          <p:cNvPr id="57" name="AutoShape 51"/>
          <p:cNvSpPr>
            <a:spLocks noChangeArrowheads="1"/>
          </p:cNvSpPr>
          <p:nvPr/>
        </p:nvSpPr>
        <p:spPr bwMode="auto">
          <a:xfrm>
            <a:off x="3045966" y="1962961"/>
            <a:ext cx="2782257" cy="447593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8575">
            <a:solidFill>
              <a:srgbClr val="C00000"/>
            </a:solidFill>
            <a:round/>
            <a:headEnd/>
            <a:tailEnd/>
          </a:ln>
        </p:spPr>
        <p:txBody>
          <a:bodyPr wrap="squar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80990" indent="-380990" defTabSz="121917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040196" y="1749187"/>
            <a:ext cx="1145999" cy="2899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 b="1"/>
              <a:t>验证阶段</a:t>
            </a:r>
            <a:endParaRPr lang="zh-CN" altLang="zh-CN" sz="1200"/>
          </a:p>
        </p:txBody>
      </p:sp>
      <p:sp>
        <p:nvSpPr>
          <p:cNvPr id="58" name="AutoShape 51"/>
          <p:cNvSpPr>
            <a:spLocks noChangeArrowheads="1"/>
          </p:cNvSpPr>
          <p:nvPr/>
        </p:nvSpPr>
        <p:spPr bwMode="auto">
          <a:xfrm>
            <a:off x="5948195" y="1950262"/>
            <a:ext cx="3389748" cy="448863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8575">
            <a:solidFill>
              <a:srgbClr val="C00000"/>
            </a:solidFill>
            <a:round/>
            <a:headEnd/>
            <a:tailEnd/>
          </a:ln>
        </p:spPr>
        <p:txBody>
          <a:bodyPr wrap="squar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80990" indent="-380990" defTabSz="121917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AutoShape 51"/>
          <p:cNvSpPr>
            <a:spLocks noChangeArrowheads="1"/>
          </p:cNvSpPr>
          <p:nvPr/>
        </p:nvSpPr>
        <p:spPr bwMode="auto">
          <a:xfrm>
            <a:off x="9433814" y="1966881"/>
            <a:ext cx="2545762" cy="447201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8575">
            <a:solidFill>
              <a:srgbClr val="C00000"/>
            </a:solidFill>
            <a:round/>
            <a:headEnd/>
            <a:tailEnd/>
          </a:ln>
        </p:spPr>
        <p:txBody>
          <a:bodyPr wrap="squar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80990" indent="-380990" defTabSz="121917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zh-CN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421073" y="1727668"/>
            <a:ext cx="1145999" cy="2899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 b="1"/>
              <a:t>监控阶段</a:t>
            </a:r>
            <a:endParaRPr lang="zh-CN" altLang="zh-CN" sz="1200"/>
          </a:p>
        </p:txBody>
      </p:sp>
      <p:sp>
        <p:nvSpPr>
          <p:cNvPr id="52" name="矩形 51"/>
          <p:cNvSpPr/>
          <p:nvPr/>
        </p:nvSpPr>
        <p:spPr>
          <a:xfrm>
            <a:off x="5931177" y="1732994"/>
            <a:ext cx="1145999" cy="2899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 b="1"/>
              <a:t>切换阶段</a:t>
            </a:r>
            <a:endParaRPr lang="zh-CN" altLang="zh-CN" sz="1200"/>
          </a:p>
        </p:txBody>
      </p:sp>
      <p:sp>
        <p:nvSpPr>
          <p:cNvPr id="63" name="圆角矩形 62"/>
          <p:cNvSpPr/>
          <p:nvPr/>
        </p:nvSpPr>
        <p:spPr>
          <a:xfrm>
            <a:off x="834283" y="4390414"/>
            <a:ext cx="1830327" cy="315018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修改</a:t>
            </a:r>
            <a:r>
              <a:rPr lang="zh-CN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云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服务资源调用层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834283" y="3796530"/>
            <a:ext cx="1830327" cy="315018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环境验证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1272" y="2200301"/>
            <a:ext cx="1830327" cy="543544"/>
            <a:chOff x="733051" y="4394469"/>
            <a:chExt cx="1830327" cy="543544"/>
          </a:xfrm>
        </p:grpSpPr>
        <p:sp>
          <p:nvSpPr>
            <p:cNvPr id="65" name="圆角矩形 64"/>
            <p:cNvSpPr/>
            <p:nvPr/>
          </p:nvSpPr>
          <p:spPr>
            <a:xfrm>
              <a:off x="733051" y="4394469"/>
              <a:ext cx="1830327" cy="315018"/>
            </a:xfrm>
            <a:prstGeom prst="roundRect">
              <a:avLst/>
            </a:prstGeom>
            <a:solidFill>
              <a:srgbClr val="D5E8FF"/>
            </a:solidFill>
            <a:ln>
              <a:solidFill>
                <a:srgbClr val="D5E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环境搭建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48215" y="4648039"/>
              <a:ext cx="1488164" cy="28997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1000" smtClean="0">
                  <a:solidFill>
                    <a:schemeClr val="bg1"/>
                  </a:solidFill>
                </a:rPr>
                <a:t>VPC</a:t>
              </a:r>
              <a:r>
                <a:rPr lang="zh-CN" altLang="zh-CN" sz="1000" smtClean="0">
                  <a:solidFill>
                    <a:schemeClr val="bg1"/>
                  </a:solidFill>
                </a:rPr>
                <a:t>、</a:t>
              </a:r>
              <a:r>
                <a:rPr lang="zh-CN" altLang="zh-CN" sz="1000">
                  <a:solidFill>
                    <a:schemeClr val="bg1"/>
                  </a:solidFill>
                </a:rPr>
                <a:t>子网、安全组</a:t>
              </a:r>
            </a:p>
          </p:txBody>
        </p:sp>
      </p:grpSp>
      <p:sp>
        <p:nvSpPr>
          <p:cNvPr id="70" name="圆角矩形 69"/>
          <p:cNvSpPr/>
          <p:nvPr/>
        </p:nvSpPr>
        <p:spPr>
          <a:xfrm>
            <a:off x="3259721" y="2257268"/>
            <a:ext cx="2264779" cy="429610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将</a:t>
            </a:r>
            <a:r>
              <a:rPr lang="zh-CN" altLang="zh-CN" sz="1200" b="1" smtClean="0">
                <a:solidFill>
                  <a:srgbClr val="1601B1"/>
                </a:solidFill>
              </a:rPr>
              <a:t>持续</a:t>
            </a:r>
            <a:r>
              <a:rPr lang="zh-CN" altLang="zh-CN" sz="1200" b="1">
                <a:solidFill>
                  <a:srgbClr val="1601B1"/>
                </a:solidFill>
              </a:rPr>
              <a:t>集成</a:t>
            </a:r>
            <a:r>
              <a:rPr lang="zh-CN" altLang="zh-CN" sz="1200" b="1" smtClean="0">
                <a:solidFill>
                  <a:srgbClr val="1601B1"/>
                </a:solidFill>
              </a:rPr>
              <a:t>环境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迁移至</a:t>
            </a:r>
            <a:r>
              <a:rPr lang="en-US" altLang="zh-CN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HWS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279845" y="2830485"/>
            <a:ext cx="2244655" cy="376801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2">
                    <a:lumMod val="25000"/>
                  </a:schemeClr>
                </a:solidFill>
              </a:rPr>
              <a:t>将</a:t>
            </a:r>
            <a:r>
              <a:rPr lang="zh-CN" altLang="zh-CN" sz="1200" b="1" smtClean="0">
                <a:solidFill>
                  <a:srgbClr val="1601B1"/>
                </a:solidFill>
              </a:rPr>
              <a:t>测试环境</a:t>
            </a:r>
            <a:r>
              <a:rPr lang="zh-CN" altLang="en-US" sz="1200" smtClean="0">
                <a:solidFill>
                  <a:schemeClr val="bg2">
                    <a:lumMod val="25000"/>
                  </a:schemeClr>
                </a:solidFill>
              </a:rPr>
              <a:t>迁移至</a:t>
            </a:r>
            <a:r>
              <a:rPr lang="en-US" altLang="zh-CN" sz="1200" smtClean="0">
                <a:solidFill>
                  <a:schemeClr val="bg2">
                    <a:lumMod val="25000"/>
                  </a:schemeClr>
                </a:solidFill>
              </a:rPr>
              <a:t>HWS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3279844" y="3412702"/>
            <a:ext cx="2244656" cy="407785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accent1">
                    <a:lumMod val="50000"/>
                  </a:schemeClr>
                </a:solidFill>
              </a:rPr>
              <a:t>将</a:t>
            </a:r>
            <a:r>
              <a:rPr lang="zh-CN" altLang="zh-CN" sz="1200" b="1" smtClean="0">
                <a:solidFill>
                  <a:srgbClr val="1601B1"/>
                </a:solidFill>
              </a:rPr>
              <a:t>预</a:t>
            </a:r>
            <a:r>
              <a:rPr lang="zh-CN" altLang="zh-CN" sz="1200" b="1">
                <a:solidFill>
                  <a:srgbClr val="1601B1"/>
                </a:solidFill>
              </a:rPr>
              <a:t>生产</a:t>
            </a:r>
            <a:r>
              <a:rPr lang="zh-CN" altLang="zh-CN" sz="1200" b="1" smtClean="0">
                <a:solidFill>
                  <a:srgbClr val="1601B1"/>
                </a:solidFill>
              </a:rPr>
              <a:t>环境</a:t>
            </a:r>
            <a:r>
              <a:rPr lang="zh-CN" altLang="en-US" sz="1200" smtClean="0">
                <a:solidFill>
                  <a:schemeClr val="accent1">
                    <a:lumMod val="50000"/>
                  </a:schemeClr>
                </a:solidFill>
              </a:rPr>
              <a:t>迁移至</a:t>
            </a:r>
            <a:r>
              <a:rPr lang="en-US" altLang="zh-CN" sz="1200" smtClean="0">
                <a:solidFill>
                  <a:schemeClr val="accent1">
                    <a:lumMod val="50000"/>
                  </a:schemeClr>
                </a:solidFill>
              </a:rPr>
              <a:t>HWS</a:t>
            </a:r>
            <a:endParaRPr lang="zh-CN" alt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279845" y="3921677"/>
            <a:ext cx="2244655" cy="421113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检验系统在</a:t>
            </a:r>
            <a:r>
              <a:rPr lang="en-US" altLang="zh-CN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HWS</a:t>
            </a:r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上运行状态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933828" y="5242020"/>
            <a:ext cx="914400" cy="35576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</a:rPr>
              <a:t>缓存</a:t>
            </a:r>
            <a:r>
              <a:rPr lang="zh-CN" altLang="en-US" sz="1100" smtClean="0">
                <a:solidFill>
                  <a:schemeClr val="tx1"/>
                </a:solidFill>
              </a:rPr>
              <a:t> </a:t>
            </a:r>
            <a:r>
              <a:rPr lang="en-US" altLang="zh-CN" sz="1100" smtClean="0">
                <a:solidFill>
                  <a:schemeClr val="tx1"/>
                </a:solidFill>
              </a:rPr>
              <a:t>API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798120" y="4882830"/>
            <a:ext cx="1141962" cy="188138"/>
          </a:xfrm>
          <a:prstGeom prst="homePlate">
            <a:avLst/>
          </a:prstGeom>
          <a:solidFill>
            <a:srgbClr val="00D2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HWS</a:t>
            </a:r>
            <a:r>
              <a:rPr lang="zh-CN" altLang="en-US" sz="1100" smtClean="0">
                <a:solidFill>
                  <a:schemeClr val="tx1"/>
                </a:solidFill>
              </a:rPr>
              <a:t>适配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1938927" y="4779785"/>
            <a:ext cx="914400" cy="37948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华为云 </a:t>
            </a:r>
            <a:r>
              <a:rPr lang="en-US" altLang="zh-CN" sz="1100" smtClean="0">
                <a:solidFill>
                  <a:schemeClr val="tx1"/>
                </a:solidFill>
              </a:rPr>
              <a:t>OBS API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9792" y="2948710"/>
            <a:ext cx="1830327" cy="574022"/>
            <a:chOff x="696973" y="3489168"/>
            <a:chExt cx="1830327" cy="574022"/>
          </a:xfrm>
        </p:grpSpPr>
        <p:sp>
          <p:nvSpPr>
            <p:cNvPr id="64" name="圆角矩形 63"/>
            <p:cNvSpPr/>
            <p:nvPr/>
          </p:nvSpPr>
          <p:spPr>
            <a:xfrm>
              <a:off x="696973" y="3489168"/>
              <a:ext cx="1830327" cy="315018"/>
            </a:xfrm>
            <a:prstGeom prst="roundRect">
              <a:avLst/>
            </a:prstGeom>
            <a:solidFill>
              <a:srgbClr val="D5E8FF"/>
            </a:solidFill>
            <a:ln>
              <a:solidFill>
                <a:srgbClr val="D5E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检测华为云各服务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1028898" y="3780164"/>
              <a:ext cx="1322488" cy="28302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smtClean="0">
                  <a:solidFill>
                    <a:schemeClr val="tx1"/>
                  </a:solidFill>
                </a:rPr>
                <a:t>ECS</a:t>
              </a:r>
              <a:r>
                <a:rPr lang="zh-CN" altLang="en-US" sz="800" smtClean="0">
                  <a:solidFill>
                    <a:schemeClr val="tx1"/>
                  </a:solidFill>
                </a:rPr>
                <a:t>，</a:t>
              </a:r>
              <a:r>
                <a:rPr lang="en-US" altLang="zh-CN" sz="800">
                  <a:solidFill>
                    <a:schemeClr val="tx1"/>
                  </a:solidFill>
                </a:rPr>
                <a:t>ELB</a:t>
              </a:r>
              <a:r>
                <a:rPr lang="zh-CN" altLang="en-US" sz="800">
                  <a:solidFill>
                    <a:schemeClr val="tx1"/>
                  </a:solidFill>
                </a:rPr>
                <a:t>，</a:t>
              </a:r>
              <a:r>
                <a:rPr lang="en-US" altLang="zh-CN" sz="800">
                  <a:solidFill>
                    <a:schemeClr val="tx1"/>
                  </a:solidFill>
                </a:rPr>
                <a:t>RDS</a:t>
              </a:r>
              <a:r>
                <a:rPr lang="zh-CN" altLang="en-US" sz="800">
                  <a:solidFill>
                    <a:schemeClr val="tx1"/>
                  </a:solidFill>
                </a:rPr>
                <a:t>，</a:t>
              </a:r>
              <a:r>
                <a:rPr lang="en-US" altLang="zh-CN" sz="800">
                  <a:solidFill>
                    <a:schemeClr val="tx1"/>
                  </a:solidFill>
                </a:rPr>
                <a:t>OBS</a:t>
              </a:r>
              <a:endParaRPr lang="zh-CN" alt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07" name="云形 106"/>
          <p:cNvSpPr/>
          <p:nvPr/>
        </p:nvSpPr>
        <p:spPr>
          <a:xfrm>
            <a:off x="3356542" y="994306"/>
            <a:ext cx="1227053" cy="395908"/>
          </a:xfrm>
          <a:prstGeom prst="cloud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云形 107"/>
          <p:cNvSpPr/>
          <p:nvPr/>
        </p:nvSpPr>
        <p:spPr>
          <a:xfrm>
            <a:off x="4291311" y="994306"/>
            <a:ext cx="1201593" cy="395908"/>
          </a:xfrm>
          <a:prstGeom prst="cloud">
            <a:avLst/>
          </a:prstGeom>
          <a:solidFill>
            <a:srgbClr val="FFC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Flowchart: Decision 57"/>
          <p:cNvSpPr/>
          <p:nvPr/>
        </p:nvSpPr>
        <p:spPr>
          <a:xfrm>
            <a:off x="3417064" y="4565766"/>
            <a:ext cx="1604512" cy="559639"/>
          </a:xfrm>
          <a:prstGeom prst="flowChartDecision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4" rIns="68586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zh-CN" sz="900" smtClean="0"/>
              <a:t>验证完毕</a:t>
            </a:r>
            <a:r>
              <a:rPr lang="en-US" altLang="zh-CN" sz="900" smtClean="0"/>
              <a:t>HWS  OK?</a:t>
            </a:r>
            <a:endParaRPr lang="zh-CN" altLang="en-US" sz="900" dirty="0" smtClean="0">
              <a:solidFill>
                <a:srgbClr val="FFFFFF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221758" y="4252213"/>
            <a:ext cx="0" cy="334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>
            <a:off x="4234458" y="5128513"/>
            <a:ext cx="0" cy="334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09" idx="3"/>
          </p:cNvCxnSpPr>
          <p:nvPr/>
        </p:nvCxnSpPr>
        <p:spPr>
          <a:xfrm>
            <a:off x="5021576" y="4845586"/>
            <a:ext cx="294246" cy="6298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圆角矩形 128"/>
          <p:cNvSpPr/>
          <p:nvPr/>
        </p:nvSpPr>
        <p:spPr>
          <a:xfrm>
            <a:off x="3259722" y="5475476"/>
            <a:ext cx="1359664" cy="468123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释放阿里云资源</a:t>
            </a:r>
            <a:endParaRPr lang="en-US" altLang="zh-CN" sz="1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（非生产系统）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4750930" y="5488176"/>
            <a:ext cx="874016" cy="455423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重新评估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左弧形箭头 130"/>
          <p:cNvSpPr/>
          <p:nvPr/>
        </p:nvSpPr>
        <p:spPr>
          <a:xfrm>
            <a:off x="621056" y="4954187"/>
            <a:ext cx="177064" cy="485082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9597764" y="2257268"/>
            <a:ext cx="2244655" cy="315018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200">
                <a:solidFill>
                  <a:schemeClr val="bg1">
                    <a:lumMod val="50000"/>
                  </a:schemeClr>
                </a:solidFill>
              </a:rPr>
              <a:t>停止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并释放</a:t>
            </a:r>
            <a:r>
              <a:rPr lang="zh-CN" altLang="zh-CN" sz="1200">
                <a:solidFill>
                  <a:schemeClr val="bg1">
                    <a:lumMod val="50000"/>
                  </a:schemeClr>
                </a:solidFill>
              </a:rPr>
              <a:t>在阿里云生产环境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9582754" y="2830485"/>
            <a:ext cx="2244655" cy="315018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正式启用</a:t>
            </a:r>
            <a:r>
              <a:rPr lang="zh-CN" altLang="zh-CN" sz="1200" smtClean="0">
                <a:solidFill>
                  <a:schemeClr val="bg1">
                    <a:lumMod val="50000"/>
                  </a:schemeClr>
                </a:solidFill>
              </a:rPr>
              <a:t>华为云</a:t>
            </a:r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生产环境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9570054" y="3643285"/>
            <a:ext cx="2244655" cy="315018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高密度检测</a:t>
            </a:r>
            <a:r>
              <a:rPr lang="zh-CN" altLang="zh-CN" sz="1200" smtClean="0">
                <a:solidFill>
                  <a:schemeClr val="bg1">
                    <a:lumMod val="50000"/>
                  </a:schemeClr>
                </a:solidFill>
              </a:rPr>
              <a:t>华为云</a:t>
            </a:r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生产环境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十二角星 45"/>
          <p:cNvSpPr/>
          <p:nvPr/>
        </p:nvSpPr>
        <p:spPr>
          <a:xfrm>
            <a:off x="11177166" y="3278095"/>
            <a:ext cx="804374" cy="415917"/>
          </a:xfrm>
          <a:prstGeom prst="star1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smtClean="0">
                <a:solidFill>
                  <a:schemeClr val="tx1"/>
                </a:solidFill>
              </a:rPr>
              <a:t>4</a:t>
            </a:r>
            <a:r>
              <a:rPr lang="zh-CN" altLang="en-US" sz="1100" smtClean="0">
                <a:solidFill>
                  <a:schemeClr val="tx1"/>
                </a:solidFill>
              </a:rPr>
              <a:t>周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0861173" y="5345921"/>
            <a:ext cx="914400" cy="457274"/>
            <a:chOff x="10596565" y="4252213"/>
            <a:chExt cx="914400" cy="457274"/>
          </a:xfrm>
        </p:grpSpPr>
        <p:pic>
          <p:nvPicPr>
            <p:cNvPr id="14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723" y="4252213"/>
              <a:ext cx="311485" cy="265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圆角矩形 143"/>
            <p:cNvSpPr/>
            <p:nvPr/>
          </p:nvSpPr>
          <p:spPr>
            <a:xfrm>
              <a:off x="10596565" y="4534631"/>
              <a:ext cx="914400" cy="17485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solidFill>
                    <a:schemeClr val="tx1"/>
                  </a:solidFill>
                </a:rPr>
                <a:t>华为云团队</a:t>
              </a:r>
              <a:endParaRPr lang="zh-CN" altLang="en-US" sz="11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6" name="Flowchart: Decision 57"/>
          <p:cNvSpPr/>
          <p:nvPr/>
        </p:nvSpPr>
        <p:spPr>
          <a:xfrm>
            <a:off x="9433814" y="4429686"/>
            <a:ext cx="1604512" cy="559639"/>
          </a:xfrm>
          <a:prstGeom prst="flowChartDecision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4" rIns="68586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900" smtClean="0">
                <a:solidFill>
                  <a:srgbClr val="FFFFFF"/>
                </a:solidFill>
              </a:rPr>
              <a:t>是否发现问题？</a:t>
            </a:r>
            <a:endParaRPr lang="zh-CN" altLang="en-US" sz="900" dirty="0" smtClean="0">
              <a:solidFill>
                <a:srgbClr val="FFFFFF"/>
              </a:solidFill>
            </a:endParaRPr>
          </a:p>
        </p:txBody>
      </p:sp>
      <p:cxnSp>
        <p:nvCxnSpPr>
          <p:cNvPr id="149" name="直接箭头连接符 148"/>
          <p:cNvCxnSpPr/>
          <p:nvPr/>
        </p:nvCxnSpPr>
        <p:spPr>
          <a:xfrm>
            <a:off x="10214873" y="3997403"/>
            <a:ext cx="0" cy="397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284122" y="5193690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 dirty="0" smtClean="0">
                <a:solidFill>
                  <a:srgbClr val="5F5F5F"/>
                </a:solidFill>
              </a:rPr>
              <a:t>Y</a:t>
            </a:r>
            <a:endParaRPr lang="zh-CN" altLang="en-US" sz="900" dirty="0">
              <a:solidFill>
                <a:srgbClr val="5F5F5F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61127" y="4681070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>
                <a:solidFill>
                  <a:srgbClr val="5F5F5F"/>
                </a:solidFill>
              </a:rPr>
              <a:t>N</a:t>
            </a:r>
            <a:endParaRPr lang="zh-CN" altLang="en-US" sz="900" dirty="0">
              <a:solidFill>
                <a:srgbClr val="5F5F5F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1112112" y="4342790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>
                <a:solidFill>
                  <a:srgbClr val="5F5F5F"/>
                </a:solidFill>
              </a:rPr>
              <a:t>N</a:t>
            </a:r>
            <a:endParaRPr lang="zh-CN" altLang="en-US" sz="900" dirty="0">
              <a:solidFill>
                <a:srgbClr val="5F5F5F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969112" y="5041290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 smtClean="0">
                <a:solidFill>
                  <a:srgbClr val="5F5F5F"/>
                </a:solidFill>
              </a:rPr>
              <a:t>Y</a:t>
            </a:r>
            <a:endParaRPr lang="zh-CN" altLang="en-US" sz="900" dirty="0">
              <a:solidFill>
                <a:srgbClr val="5F5F5F"/>
              </a:solidFill>
            </a:endParaRPr>
          </a:p>
        </p:txBody>
      </p:sp>
      <p:cxnSp>
        <p:nvCxnSpPr>
          <p:cNvPr id="154" name="肘形连接符 153"/>
          <p:cNvCxnSpPr/>
          <p:nvPr/>
        </p:nvCxnSpPr>
        <p:spPr>
          <a:xfrm flipV="1">
            <a:off x="11024471" y="3958305"/>
            <a:ext cx="485607" cy="7512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肘形连接符 160"/>
          <p:cNvCxnSpPr>
            <a:endCxn id="144" idx="1"/>
          </p:cNvCxnSpPr>
          <p:nvPr/>
        </p:nvCxnSpPr>
        <p:spPr>
          <a:xfrm rot="16200000" flipH="1">
            <a:off x="10095923" y="4950517"/>
            <a:ext cx="891542" cy="63895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3"/>
          <p:cNvSpPr/>
          <p:nvPr/>
        </p:nvSpPr>
        <p:spPr>
          <a:xfrm>
            <a:off x="6096637" y="2092722"/>
            <a:ext cx="3112032" cy="8952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332552" y="2381520"/>
            <a:ext cx="2736417" cy="28450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sz="1200">
                <a:solidFill>
                  <a:schemeClr val="bg1">
                    <a:lumMod val="50000"/>
                  </a:schemeClr>
                </a:solidFill>
              </a:rPr>
              <a:t>开通和初始化</a:t>
            </a:r>
            <a:r>
              <a:rPr lang="zh-CN" altLang="zh-CN" sz="1200" smtClean="0">
                <a:solidFill>
                  <a:schemeClr val="bg1">
                    <a:lumMod val="50000"/>
                  </a:schemeClr>
                </a:solidFill>
              </a:rPr>
              <a:t>生产环境</a:t>
            </a:r>
            <a:r>
              <a:rPr lang="en-US" altLang="zh-CN" sz="1200" smtClean="0">
                <a:solidFill>
                  <a:schemeClr val="bg1">
                    <a:lumMod val="50000"/>
                  </a:schemeClr>
                </a:solidFill>
              </a:rPr>
              <a:t>HWS</a:t>
            </a:r>
            <a:r>
              <a:rPr lang="zh-CN" altLang="zh-CN" sz="1200" smtClean="0">
                <a:solidFill>
                  <a:schemeClr val="bg1">
                    <a:lumMod val="50000"/>
                  </a:schemeClr>
                </a:solidFill>
              </a:rPr>
              <a:t>云资源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6332553" y="2707018"/>
            <a:ext cx="2736416" cy="25384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200">
                <a:solidFill>
                  <a:schemeClr val="bg1">
                    <a:lumMod val="50000"/>
                  </a:schemeClr>
                </a:solidFill>
              </a:rPr>
              <a:t>完成解放号应用的安装部署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097432" y="2101294"/>
            <a:ext cx="1573368" cy="181927"/>
          </a:xfrm>
          <a:prstGeom prst="rect">
            <a:avLst/>
          </a:prstGeom>
          <a:solidFill>
            <a:srgbClr val="08C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200" smtClean="0"/>
              <a:t>生产环境安装与配置</a:t>
            </a:r>
            <a:endParaRPr lang="zh-CN" altLang="zh-CN" sz="1200"/>
          </a:p>
        </p:txBody>
      </p:sp>
      <p:sp>
        <p:nvSpPr>
          <p:cNvPr id="88" name="Rectangle 13"/>
          <p:cNvSpPr/>
          <p:nvPr/>
        </p:nvSpPr>
        <p:spPr>
          <a:xfrm>
            <a:off x="6092449" y="3045222"/>
            <a:ext cx="3116220" cy="11888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6345257" y="3302102"/>
            <a:ext cx="2723711" cy="24259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全量</a:t>
            </a:r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数据迁移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6359112" y="3636167"/>
            <a:ext cx="2696001" cy="2579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增量数据迁移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097432" y="3053794"/>
            <a:ext cx="1573368" cy="181927"/>
          </a:xfrm>
          <a:prstGeom prst="rect">
            <a:avLst/>
          </a:prstGeom>
          <a:solidFill>
            <a:srgbClr val="08C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/>
              <a:t>正式切换的</a:t>
            </a:r>
            <a:r>
              <a:rPr lang="en-US" altLang="zh-CN" sz="1200"/>
              <a:t>48</a:t>
            </a:r>
            <a:r>
              <a:rPr lang="zh-CN" altLang="zh-CN" sz="1200"/>
              <a:t>小时前</a:t>
            </a:r>
          </a:p>
        </p:txBody>
      </p:sp>
      <p:sp>
        <p:nvSpPr>
          <p:cNvPr id="97" name="Rectangle 13"/>
          <p:cNvSpPr/>
          <p:nvPr/>
        </p:nvSpPr>
        <p:spPr>
          <a:xfrm>
            <a:off x="6092449" y="4277122"/>
            <a:ext cx="3116220" cy="20746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6290988" y="4528378"/>
            <a:ext cx="2764125" cy="18110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停止阿里云</a:t>
            </a:r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生产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系统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122832" y="4298394"/>
            <a:ext cx="1573368" cy="181927"/>
          </a:xfrm>
          <a:prstGeom prst="rect">
            <a:avLst/>
          </a:prstGeom>
          <a:solidFill>
            <a:srgbClr val="08C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zh-CN" sz="1200"/>
              <a:t>正式</a:t>
            </a:r>
            <a:r>
              <a:rPr lang="zh-CN" altLang="zh-CN" sz="1200" smtClean="0"/>
              <a:t>切换</a:t>
            </a:r>
            <a:r>
              <a:rPr lang="zh-CN" altLang="en-US" sz="1200" smtClean="0"/>
              <a:t>（</a:t>
            </a:r>
            <a:r>
              <a:rPr lang="en-US" altLang="zh-CN" sz="1200" smtClean="0"/>
              <a:t>PM: 11</a:t>
            </a:r>
            <a:r>
              <a:rPr lang="zh-CN" altLang="en-US" sz="1200" smtClean="0"/>
              <a:t>）</a:t>
            </a:r>
            <a:endParaRPr lang="zh-CN" altLang="zh-CN" sz="1200"/>
          </a:p>
        </p:txBody>
      </p:sp>
      <p:sp>
        <p:nvSpPr>
          <p:cNvPr id="110" name="圆角矩形 109"/>
          <p:cNvSpPr/>
          <p:nvPr/>
        </p:nvSpPr>
        <p:spPr>
          <a:xfrm>
            <a:off x="6374123" y="3956878"/>
            <a:ext cx="2438202" cy="23905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域名解析的过期时间为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分钟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68513" y="6514348"/>
            <a:ext cx="11264688" cy="276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调整解放号域名解析的过期时间为</a:t>
            </a:r>
            <a:r>
              <a:rPr lang="en-US" altLang="zh-CN" sz="1200"/>
              <a:t>10</a:t>
            </a:r>
            <a:r>
              <a:rPr lang="zh-CN" altLang="en-US" sz="1200"/>
              <a:t>分钟，便于在正式切换时域名解析调整能快速</a:t>
            </a:r>
            <a:r>
              <a:rPr lang="zh-CN" altLang="en-US" sz="1200" smtClean="0"/>
              <a:t>生效</a:t>
            </a:r>
            <a:r>
              <a:rPr lang="en-US" altLang="zh-CN" sz="1200" smtClean="0"/>
              <a:t>;             </a:t>
            </a:r>
            <a:r>
              <a:rPr lang="zh-CN" altLang="zh-CN" sz="1200" smtClean="0"/>
              <a:t>使用</a:t>
            </a:r>
            <a:r>
              <a:rPr lang="zh-CN" altLang="zh-CN" sz="1200"/>
              <a:t>阿里云</a:t>
            </a:r>
            <a:r>
              <a:rPr lang="zh-CN" altLang="zh-CN" sz="1200" smtClean="0"/>
              <a:t>数据</a:t>
            </a:r>
            <a:r>
              <a:rPr lang="zh-CN" altLang="en-US" sz="1200" smtClean="0"/>
              <a:t>传输服务（</a:t>
            </a:r>
            <a:r>
              <a:rPr lang="en-US" altLang="zh-CN" sz="1200" smtClean="0"/>
              <a:t>Ali-&gt;HWS</a:t>
            </a:r>
            <a:r>
              <a:rPr lang="zh-CN" altLang="en-US" sz="1200" smtClean="0"/>
              <a:t>）出现问题</a:t>
            </a:r>
            <a:r>
              <a:rPr lang="en-US" altLang="zh-CN" sz="1200" smtClean="0"/>
              <a:t>(</a:t>
            </a:r>
            <a:r>
              <a:rPr lang="zh-CN" altLang="en-US" sz="1200" smtClean="0"/>
              <a:t>导致延时：</a:t>
            </a:r>
            <a:r>
              <a:rPr lang="en-US" altLang="zh-CN" sz="1200" smtClean="0"/>
              <a:t>1h-&gt;8h)</a:t>
            </a:r>
            <a:endParaRPr lang="zh-CN" altLang="en-US" sz="1200"/>
          </a:p>
        </p:txBody>
      </p:sp>
      <p:sp>
        <p:nvSpPr>
          <p:cNvPr id="3" name="动作按钮: 信息 2">
            <a:hlinkClick r:id="" action="ppaction://noaction" highlightClick="1"/>
          </p:cNvPr>
          <p:cNvSpPr/>
          <p:nvPr/>
        </p:nvSpPr>
        <p:spPr>
          <a:xfrm>
            <a:off x="8826180" y="3935889"/>
            <a:ext cx="313304" cy="279901"/>
          </a:xfrm>
          <a:prstGeom prst="actionButtonInformat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12" name="动作按钮: 信息 111">
            <a:hlinkClick r:id="" action="ppaction://noaction" highlightClick="1"/>
          </p:cNvPr>
          <p:cNvSpPr/>
          <p:nvPr/>
        </p:nvSpPr>
        <p:spPr>
          <a:xfrm>
            <a:off x="407798" y="6501648"/>
            <a:ext cx="313304" cy="279901"/>
          </a:xfrm>
          <a:prstGeom prst="actionButtonInformat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724848" y="3375080"/>
            <a:ext cx="1391129" cy="4630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smtClean="0">
                <a:solidFill>
                  <a:schemeClr val="bg1">
                    <a:lumMod val="95000"/>
                  </a:schemeClr>
                </a:solidFill>
              </a:rPr>
              <a:t>阿里云传输服务</a:t>
            </a:r>
            <a:endParaRPr lang="zh-CN" altLang="en-US" sz="9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6290988" y="4820478"/>
            <a:ext cx="2764125" cy="34781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切换域名解析</a:t>
            </a:r>
            <a:r>
              <a:rPr lang="zh-CN" altLang="en-US" sz="1200" smtClean="0">
                <a:solidFill>
                  <a:schemeClr val="bg1">
                    <a:lumMod val="50000"/>
                  </a:schemeClr>
                </a:solidFill>
              </a:rPr>
              <a:t>指向华为云上的解放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号生产环境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5" name="圆角矩形 114"/>
          <p:cNvSpPr/>
          <p:nvPr/>
        </p:nvSpPr>
        <p:spPr>
          <a:xfrm>
            <a:off x="6290988" y="5236071"/>
            <a:ext cx="2615136" cy="256258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确认数据正确同步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6283960" y="6105539"/>
            <a:ext cx="2244655" cy="20811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bg1">
                    <a:lumMod val="50000"/>
                  </a:schemeClr>
                </a:solidFill>
              </a:rPr>
              <a:t>启动解放号新生产环境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Flowchart: Decision 57"/>
          <p:cNvSpPr/>
          <p:nvPr/>
        </p:nvSpPr>
        <p:spPr>
          <a:xfrm>
            <a:off x="6267947" y="5551212"/>
            <a:ext cx="1604512" cy="392388"/>
          </a:xfrm>
          <a:prstGeom prst="flowChartDecision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6" tIns="34294" rIns="68586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zh-CN" sz="900" smtClean="0"/>
              <a:t>验证完毕</a:t>
            </a:r>
            <a:r>
              <a:rPr lang="en-US" altLang="zh-CN" sz="900" smtClean="0"/>
              <a:t>HWS  OK?</a:t>
            </a:r>
            <a:endParaRPr lang="zh-CN" altLang="en-US" sz="900" dirty="0" smtClean="0">
              <a:solidFill>
                <a:srgbClr val="FFFFFF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66479" y="5569486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 b="1">
                <a:solidFill>
                  <a:srgbClr val="FF0000"/>
                </a:solidFill>
              </a:rPr>
              <a:t>N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7650559" y="5769142"/>
            <a:ext cx="42554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椭圆 97"/>
          <p:cNvSpPr/>
          <p:nvPr/>
        </p:nvSpPr>
        <p:spPr>
          <a:xfrm>
            <a:off x="7944415" y="5533602"/>
            <a:ext cx="1264254" cy="5363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smtClean="0">
                <a:solidFill>
                  <a:schemeClr val="bg1">
                    <a:lumMod val="95000"/>
                  </a:schemeClr>
                </a:solidFill>
              </a:rPr>
              <a:t>全迁移</a:t>
            </a:r>
            <a:endParaRPr lang="en-US" altLang="zh-CN" sz="1100" b="1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zh-CN" sz="800" smtClean="0">
                <a:solidFill>
                  <a:schemeClr val="bg1">
                    <a:lumMod val="95000"/>
                  </a:schemeClr>
                </a:solidFill>
              </a:rPr>
              <a:t>Msql</a:t>
            </a:r>
            <a:r>
              <a:rPr lang="zh-CN" altLang="en-US" sz="800" smtClean="0">
                <a:solidFill>
                  <a:schemeClr val="bg1">
                    <a:lumMod val="95000"/>
                  </a:schemeClr>
                </a:solidFill>
              </a:rPr>
              <a:t>自带导入导出工具</a:t>
            </a:r>
            <a:endParaRPr lang="zh-CN" altLang="en-US" sz="8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0" name="直接箭头连接符 99"/>
          <p:cNvCxnSpPr/>
          <p:nvPr/>
        </p:nvCxnSpPr>
        <p:spPr>
          <a:xfrm>
            <a:off x="7072347" y="5920425"/>
            <a:ext cx="0" cy="224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141622" y="5955690"/>
            <a:ext cx="17149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862">
              <a:lnSpc>
                <a:spcPct val="90000"/>
              </a:lnSpc>
            </a:pPr>
            <a:r>
              <a:rPr lang="en-US" altLang="zh-CN" sz="900" b="1" dirty="0" smtClean="0">
                <a:solidFill>
                  <a:srgbClr val="FF0000"/>
                </a:solidFill>
              </a:rPr>
              <a:t>Y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04" name="动作按钮: 信息 103">
            <a:hlinkClick r:id="" action="ppaction://noaction" highlightClick="1"/>
          </p:cNvPr>
          <p:cNvSpPr/>
          <p:nvPr/>
        </p:nvSpPr>
        <p:spPr>
          <a:xfrm>
            <a:off x="8735617" y="5225326"/>
            <a:ext cx="313304" cy="279901"/>
          </a:xfrm>
          <a:prstGeom prst="actionButtonInformat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17" name="动作按钮: 信息 116">
            <a:hlinkClick r:id="" action="ppaction://noaction" highlightClick="1"/>
          </p:cNvPr>
          <p:cNvSpPr/>
          <p:nvPr/>
        </p:nvSpPr>
        <p:spPr>
          <a:xfrm>
            <a:off x="6518031" y="6501648"/>
            <a:ext cx="313304" cy="279901"/>
          </a:xfrm>
          <a:prstGeom prst="actionButtonInformat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118" name="云形 117"/>
          <p:cNvSpPr/>
          <p:nvPr/>
        </p:nvSpPr>
        <p:spPr>
          <a:xfrm>
            <a:off x="6551177" y="982761"/>
            <a:ext cx="1227053" cy="395908"/>
          </a:xfrm>
          <a:prstGeom prst="cloud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云形 118"/>
          <p:cNvSpPr/>
          <p:nvPr/>
        </p:nvSpPr>
        <p:spPr>
          <a:xfrm>
            <a:off x="7485946" y="982761"/>
            <a:ext cx="1201593" cy="395908"/>
          </a:xfrm>
          <a:prstGeom prst="cloud">
            <a:avLst/>
          </a:prstGeom>
          <a:solidFill>
            <a:srgbClr val="FFC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五边形 86"/>
          <p:cNvSpPr/>
          <p:nvPr/>
        </p:nvSpPr>
        <p:spPr>
          <a:xfrm>
            <a:off x="798115" y="5284620"/>
            <a:ext cx="1141962" cy="188138"/>
          </a:xfrm>
          <a:prstGeom prst="homePlate">
            <a:avLst/>
          </a:prstGeom>
          <a:solidFill>
            <a:srgbClr val="00D2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smtClean="0">
                <a:solidFill>
                  <a:schemeClr val="tx1"/>
                </a:solidFill>
              </a:rPr>
              <a:t>缓存调用接口</a:t>
            </a:r>
            <a:endParaRPr lang="zh-CN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848133" y="5750079"/>
            <a:ext cx="1830327" cy="394967"/>
          </a:xfrm>
          <a:prstGeom prst="roundRect">
            <a:avLst/>
          </a:prstGeom>
          <a:solidFill>
            <a:srgbClr val="D5E8FF"/>
          </a:solidFill>
          <a:ln>
            <a:solidFill>
              <a:srgbClr val="D5E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资源调用层及相关依赖应用模块代码测试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云形 92"/>
          <p:cNvSpPr/>
          <p:nvPr/>
        </p:nvSpPr>
        <p:spPr>
          <a:xfrm>
            <a:off x="304380" y="955051"/>
            <a:ext cx="1227053" cy="395908"/>
          </a:xfrm>
          <a:prstGeom prst="cloud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阿里云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云形 93"/>
          <p:cNvSpPr/>
          <p:nvPr/>
        </p:nvSpPr>
        <p:spPr>
          <a:xfrm>
            <a:off x="10640826" y="978772"/>
            <a:ext cx="1201593" cy="395908"/>
          </a:xfrm>
          <a:prstGeom prst="cloud">
            <a:avLst/>
          </a:prstGeom>
          <a:solidFill>
            <a:srgbClr val="FFC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zh-CN" altLang="en-US" sz="1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4197461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64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1">
      <a:dk1>
        <a:sysClr val="windowText" lastClr="000000"/>
      </a:dk1>
      <a:lt1>
        <a:sysClr val="window" lastClr="FFFFFF"/>
      </a:lt1>
      <a:dk2>
        <a:srgbClr val="41615B"/>
      </a:dk2>
      <a:lt2>
        <a:srgbClr val="E7E6E6"/>
      </a:lt2>
      <a:accent1>
        <a:srgbClr val="26AB8E"/>
      </a:accent1>
      <a:accent2>
        <a:srgbClr val="ED7D31"/>
      </a:accent2>
      <a:accent3>
        <a:srgbClr val="F2F2F2"/>
      </a:accent3>
      <a:accent4>
        <a:srgbClr val="FFC000"/>
      </a:accent4>
      <a:accent5>
        <a:srgbClr val="6F3B55"/>
      </a:accent5>
      <a:accent6>
        <a:srgbClr val="85C0FB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1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32071</TotalTime>
  <Pages>0</Pages>
  <Words>773</Words>
  <Characters>0</Characters>
  <Application>Microsoft Office PowerPoint</Application>
  <DocSecurity>0</DocSecurity>
  <PresentationFormat>宽屏</PresentationFormat>
  <Lines>0</Lines>
  <Paragraphs>162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Segoe UI</vt:lpstr>
      <vt:lpstr>Segoe UI Symbol</vt:lpstr>
      <vt:lpstr>Tahoma</vt:lpstr>
      <vt:lpstr>Wingdings</vt:lpstr>
      <vt:lpstr>自定义设计方案</vt:lpstr>
      <vt:lpstr>云迁移解决方案 </vt:lpstr>
      <vt:lpstr>PowerPoint 演示文稿</vt:lpstr>
      <vt:lpstr>PowerPoint 演示文稿</vt:lpstr>
      <vt:lpstr>云迁移指导方法论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sunying</dc:creator>
  <cp:lastModifiedBy>winter</cp:lastModifiedBy>
  <cp:revision>3237</cp:revision>
  <dcterms:created xsi:type="dcterms:W3CDTF">2014-05-22T10:45:00Z</dcterms:created>
  <dcterms:modified xsi:type="dcterms:W3CDTF">2017-10-17T11:07:32Z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2052-9.1.0.4715</vt:lpwstr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1482712501</vt:lpwstr>
  </property>
</Properties>
</file>